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7" r:id="rId2"/>
    <p:sldId id="266" r:id="rId3"/>
    <p:sldId id="256" r:id="rId4"/>
    <p:sldId id="309" r:id="rId5"/>
    <p:sldId id="293" r:id="rId6"/>
    <p:sldId id="338" r:id="rId7"/>
    <p:sldId id="334" r:id="rId8"/>
    <p:sldId id="273" r:id="rId9"/>
    <p:sldId id="258" r:id="rId10"/>
    <p:sldId id="272" r:id="rId11"/>
    <p:sldId id="330" r:id="rId12"/>
    <p:sldId id="349" r:id="rId13"/>
    <p:sldId id="369" r:id="rId14"/>
    <p:sldId id="370" r:id="rId15"/>
    <p:sldId id="302" r:id="rId16"/>
    <p:sldId id="303" r:id="rId17"/>
    <p:sldId id="304" r:id="rId18"/>
    <p:sldId id="305" r:id="rId19"/>
    <p:sldId id="295" r:id="rId20"/>
    <p:sldId id="296" r:id="rId21"/>
    <p:sldId id="297" r:id="rId22"/>
    <p:sldId id="298" r:id="rId23"/>
    <p:sldId id="358" r:id="rId24"/>
    <p:sldId id="308" r:id="rId25"/>
    <p:sldId id="311" r:id="rId26"/>
    <p:sldId id="312" r:id="rId27"/>
    <p:sldId id="313" r:id="rId28"/>
    <p:sldId id="371" r:id="rId29"/>
    <p:sldId id="353" r:id="rId3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08" autoAdjust="0"/>
    <p:restoredTop sz="94671" autoAdjust="0"/>
  </p:normalViewPr>
  <p:slideViewPr>
    <p:cSldViewPr>
      <p:cViewPr varScale="1">
        <p:scale>
          <a:sx n="128" d="100"/>
          <a:sy n="128" d="100"/>
        </p:scale>
        <p:origin x="203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14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6FF4F15-3B07-4255-B7B8-8490DBB8B3A4}" type="datetimeFigureOut">
              <a:rPr lang="en-US" smtClean="0"/>
              <a:t>5/15/20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C53A6DE-2B2F-43FD-A785-2D5B3B830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79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BC27D5F-ED95-4E0A-A471-AF644370397A}" type="datetimeFigureOut">
              <a:rPr lang="en-US" smtClean="0"/>
              <a:t>5/15/20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B3EA61E-2BB5-4EB4-A88C-A83A8C55B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5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A61E-2BB5-4EB4-A88C-A83A8C55B1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9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A61E-2BB5-4EB4-A88C-A83A8C55B14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AD12-01EE-42BF-918A-6F2EBBC6F7FE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6711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1275-5CD4-4B34-B5A3-627C7DF0E4C5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6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43AB-AAFB-4275-A82C-FBDCE0BE4704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1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1058-5762-4DD3-8304-B04FCF342974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70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59EF-3C5A-4D16-8F5B-CC95993247DC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82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1368-F2B1-4452-87BC-B6ACD95E365D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6630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44D2-26BF-465D-A772-867AC024824B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648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8272-04F5-468D-BDB1-10604222A58F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5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F949-170C-4FF0-A908-1486B1F9DED0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2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1448-A1AD-4059-8C03-12A1946F5DBF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7818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FBBD-D4D9-4D78-8332-65B4B2E759DF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31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58336F-A633-4D73-BAAE-A0B2AB48A070}" type="datetime1">
              <a:rPr lang="en-US" smtClean="0">
                <a:solidFill>
                  <a:srgbClr val="242852"/>
                </a:solidFill>
              </a:rPr>
              <a:t>5/15/20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9213B8-6C68-44FD-8ACB-7E2B2FDA6D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3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e.nj.us/humanservices/staff/opia/risk/reports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371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Department of Human Services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Office of Program Integrity and Accountability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772400" cy="2003425"/>
          </a:xfrm>
        </p:spPr>
        <p:txBody>
          <a:bodyPr anchor="t"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OPIA Overview</a:t>
            </a:r>
            <a:b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May 14,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2020</a:t>
            </a:r>
          </a:p>
        </p:txBody>
      </p:sp>
      <p:pic>
        <p:nvPicPr>
          <p:cNvPr id="2050" name="Picture 2" descr="New Jersey State Seal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"/>
            <a:ext cx="1238928" cy="1220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85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rmAutofit/>
          </a:bodyPr>
          <a:lstStyle/>
          <a:p>
            <a:pPr lvl="0" algn="ctr"/>
            <a:r>
              <a:rPr lang="en-US" sz="4400" dirty="0">
                <a:latin typeface="Perpetua" pitchFamily="18" charset="0"/>
              </a:rPr>
              <a:t>Office of Licensing (OOL)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463550" indent="-463550">
              <a:buFont typeface="Wingdings" pitchFamily="2" charset="2"/>
              <a:buChar char="q"/>
            </a:pPr>
            <a:r>
              <a:rPr lang="en-US" sz="3200" dirty="0"/>
              <a:t>Kathy Patrick-Director; Christine Grogan-Chief</a:t>
            </a:r>
          </a:p>
          <a:p>
            <a:pPr marL="463550" indent="-463550">
              <a:buFont typeface="Wingdings" pitchFamily="2" charset="2"/>
              <a:buChar char="q"/>
            </a:pPr>
            <a:r>
              <a:rPr lang="en-US" sz="3200" dirty="0"/>
              <a:t>OOL’s mission:</a:t>
            </a:r>
          </a:p>
          <a:p>
            <a:pPr marL="798512" lvl="1" indent="-457200">
              <a:buFont typeface="Arial" pitchFamily="34" charset="0"/>
              <a:buChar char="•"/>
            </a:pPr>
            <a:r>
              <a:rPr lang="en-US" sz="3200" dirty="0"/>
              <a:t>To assist in ensuring the ongoing health, safety, well-being and rights of individuals receiving services from programs regulated by DHS, including individuals with developmental disabilities and traumatic brain injuries  </a:t>
            </a:r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endParaRPr lang="en-US" sz="2800" dirty="0"/>
          </a:p>
          <a:p>
            <a:pPr marL="280988" lvl="1" indent="-280988">
              <a:spcBef>
                <a:spcPts val="580"/>
              </a:spcBef>
              <a:buClrTx/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88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rmAutofit/>
          </a:bodyPr>
          <a:lstStyle/>
          <a:p>
            <a:pPr lvl="0" algn="ctr"/>
            <a:r>
              <a:rPr lang="en-US" sz="4400" dirty="0">
                <a:latin typeface="Perpetua" pitchFamily="18" charset="0"/>
              </a:rPr>
              <a:t>OOL </a:t>
            </a:r>
            <a:r>
              <a:rPr lang="en-US" sz="2400" dirty="0">
                <a:latin typeface="Perpetua" pitchFamily="18" charset="0"/>
              </a:rPr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5410200"/>
          </a:xfrm>
        </p:spPr>
        <p:txBody>
          <a:bodyPr>
            <a:normAutofit fontScale="47500" lnSpcReduction="20000"/>
          </a:bodyPr>
          <a:lstStyle/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4600" dirty="0"/>
              <a:t>Licensing and regulatory authority of DHS-activities are guided by several key licensing regulations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4600" dirty="0"/>
              <a:t>The licensing and regulatory process helps ensure the health, safety and well-being of individuals served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4600" dirty="0"/>
              <a:t>Further ensures accountability, quality and consistency in program settings  </a:t>
            </a:r>
          </a:p>
          <a:p>
            <a:pPr marL="463550" lvl="1" indent="-463550">
              <a:buFont typeface="Wingdings" pitchFamily="2" charset="2"/>
              <a:buChar char="q"/>
            </a:pPr>
            <a:r>
              <a:rPr lang="en-US" sz="4600" dirty="0"/>
              <a:t>Provides technical assistance to providers in:</a:t>
            </a:r>
          </a:p>
          <a:p>
            <a:pPr marL="798513" lvl="2" indent="-288925">
              <a:buClr>
                <a:schemeClr val="accent1"/>
              </a:buClr>
              <a:buFont typeface="Arial" pitchFamily="34" charset="0"/>
              <a:buChar char="•"/>
              <a:tabLst>
                <a:tab pos="627063" algn="l"/>
              </a:tabLst>
            </a:pPr>
            <a:r>
              <a:rPr lang="en-US" sz="4600" dirty="0"/>
              <a:t>Developing policies and procedures </a:t>
            </a:r>
          </a:p>
          <a:p>
            <a:pPr marL="798513" lvl="2" indent="-288925">
              <a:buClr>
                <a:schemeClr val="accent1"/>
              </a:buClr>
              <a:buFont typeface="Arial" pitchFamily="34" charset="0"/>
              <a:buChar char="•"/>
              <a:tabLst>
                <a:tab pos="627063" algn="l"/>
              </a:tabLst>
            </a:pPr>
            <a:r>
              <a:rPr lang="en-US" sz="4600" dirty="0"/>
              <a:t>Preparing for initial licensure</a:t>
            </a:r>
          </a:p>
          <a:p>
            <a:pPr marL="463550" lvl="1" indent="-463550">
              <a:buFont typeface="Wingdings" pitchFamily="2" charset="2"/>
              <a:buChar char="q"/>
            </a:pPr>
            <a:r>
              <a:rPr lang="en-US" sz="4600" dirty="0"/>
              <a:t>Conducts comprehensive reviews of agency administrative compliance and  site-specific inspections focused on the following areas:</a:t>
            </a:r>
          </a:p>
          <a:p>
            <a:pPr marL="798513" lvl="2" indent="-341313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4600" dirty="0"/>
              <a:t>General provisions</a:t>
            </a:r>
          </a:p>
          <a:p>
            <a:pPr marL="798513" lvl="2" indent="-341313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4600" dirty="0"/>
              <a:t>Organization and administration</a:t>
            </a:r>
          </a:p>
          <a:p>
            <a:pPr marL="798513" lvl="2" indent="-341313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4600" dirty="0"/>
              <a:t>Advocacy and rights</a:t>
            </a:r>
          </a:p>
          <a:p>
            <a:pPr marL="798513" lvl="2" indent="-341313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4600" dirty="0"/>
              <a:t>Service delivery and habilitation</a:t>
            </a:r>
          </a:p>
          <a:p>
            <a:pPr marL="798513" lvl="2" indent="-341313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4600" dirty="0"/>
              <a:t>Health and safety</a:t>
            </a:r>
          </a:p>
          <a:p>
            <a:pPr marL="798513" lvl="2" indent="-341313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4600" dirty="0"/>
              <a:t>Fire safety and physical environment</a:t>
            </a:r>
          </a:p>
          <a:p>
            <a:pPr marL="0" lvl="1" indent="0">
              <a:buNone/>
            </a:pPr>
            <a:endParaRPr lang="en-US" sz="2800" dirty="0"/>
          </a:p>
          <a:p>
            <a:pPr marL="682625" lvl="1" indent="-341313">
              <a:buFont typeface="Arial" pitchFamily="34" charset="0"/>
              <a:buChar char="•"/>
            </a:pPr>
            <a:endParaRPr lang="en-US" sz="3200" dirty="0"/>
          </a:p>
          <a:p>
            <a:pPr marL="0" lvl="1" indent="0">
              <a:buNone/>
            </a:pPr>
            <a:endParaRPr lang="en-US" sz="3200" dirty="0"/>
          </a:p>
          <a:p>
            <a:pPr marL="463550" lvl="1" indent="-463550">
              <a:buFont typeface="Wingdings" pitchFamily="2" charset="2"/>
              <a:buChar char="q"/>
            </a:pPr>
            <a:endParaRPr lang="en-US" dirty="0"/>
          </a:p>
          <a:p>
            <a:pPr marL="737870" lvl="1" indent="-463550">
              <a:buFont typeface="Arial" pitchFamily="34" charset="0"/>
              <a:buChar char="•"/>
            </a:pPr>
            <a:endParaRPr lang="en-US" sz="3000" dirty="0"/>
          </a:p>
          <a:p>
            <a:pPr marL="463550" indent="-463550">
              <a:buFont typeface="Wingdings" pitchFamily="2" charset="2"/>
              <a:buChar char="q"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463550" indent="-463550">
              <a:buFont typeface="Wingdings" pitchFamily="2" charset="2"/>
              <a:buChar char="q"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2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4900" dirty="0">
                <a:latin typeface="Perpetua" pitchFamily="18" charset="0"/>
              </a:rPr>
              <a:t>OOL</a:t>
            </a:r>
            <a:r>
              <a:rPr lang="en-US" sz="6600" dirty="0">
                <a:latin typeface="Perpetua" pitchFamily="18" charset="0"/>
              </a:rPr>
              <a:t> </a:t>
            </a:r>
            <a:r>
              <a:rPr lang="en-US" sz="2700" dirty="0">
                <a:latin typeface="Perpetua" pitchFamily="18" charset="0"/>
              </a:rPr>
              <a:t>(cont.)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endParaRPr lang="en-US" sz="3000" dirty="0"/>
          </a:p>
          <a:p>
            <a:pPr marL="463550" lvl="1" indent="-46355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In CY2019, OOL issued 2,278 licenses</a:t>
            </a:r>
          </a:p>
          <a:p>
            <a:pPr marL="682625" lvl="2" indent="-341313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Group homes – 1,588</a:t>
            </a:r>
          </a:p>
          <a:p>
            <a:pPr marL="682625" lvl="2" indent="-341313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Supervised apartments/supported living/housing – 381</a:t>
            </a:r>
          </a:p>
          <a:p>
            <a:pPr marL="682625" lvl="2" indent="-341313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Community Care Residences – 308</a:t>
            </a:r>
          </a:p>
          <a:p>
            <a:pPr marL="682625" lvl="2" indent="-341313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Private Residential Facilities – 1</a:t>
            </a:r>
          </a:p>
          <a:p>
            <a:pPr marL="341312" lvl="2" indent="0">
              <a:spcBef>
                <a:spcPts val="580"/>
              </a:spcBef>
              <a:buClr>
                <a:schemeClr val="accent1"/>
              </a:buClr>
              <a:buNone/>
            </a:pPr>
            <a:endParaRPr lang="en-US" sz="2800" dirty="0"/>
          </a:p>
          <a:p>
            <a:pPr marL="682625" lvl="2" indent="-341313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dirty="0"/>
          </a:p>
          <a:p>
            <a:pPr marL="737870" lvl="2" indent="-463550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sz="12000" dirty="0"/>
          </a:p>
          <a:p>
            <a:pPr marL="682625" indent="-342900">
              <a:buFont typeface="Arial" pitchFamily="34" charset="0"/>
              <a:buChar char="•"/>
            </a:pP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297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Field Safety and Services Unit (FSSU)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341313" indent="-333375">
              <a:buFont typeface="Wingdings" pitchFamily="2" charset="2"/>
              <a:buChar char="q"/>
            </a:pPr>
            <a:r>
              <a:rPr lang="en-US" sz="2800" dirty="0"/>
              <a:t>Director - Seth Bassion</a:t>
            </a:r>
          </a:p>
          <a:p>
            <a:pPr marL="341313" indent="-333375">
              <a:buFont typeface="Wingdings" pitchFamily="2" charset="2"/>
              <a:buChar char="q"/>
            </a:pPr>
            <a:r>
              <a:rPr lang="en-US" sz="2800" dirty="0"/>
              <a:t>Chief - Patricia Graham</a:t>
            </a:r>
          </a:p>
          <a:p>
            <a:pPr marL="341313" indent="-333375">
              <a:buFont typeface="Wingdings" pitchFamily="2" charset="2"/>
              <a:buChar char="q"/>
            </a:pPr>
            <a:r>
              <a:rPr lang="en-US" sz="2800" dirty="0"/>
              <a:t>FSSU developed to comport with the Stephen </a:t>
            </a:r>
            <a:r>
              <a:rPr lang="en-US" sz="2800" dirty="0" err="1"/>
              <a:t>Komninos</a:t>
            </a:r>
            <a:r>
              <a:rPr lang="en-US" sz="2800" dirty="0"/>
              <a:t>’ Law</a:t>
            </a:r>
          </a:p>
          <a:p>
            <a:pPr marL="341313" indent="-333375">
              <a:buFont typeface="Wingdings" pitchFamily="2" charset="2"/>
              <a:buChar char="q"/>
            </a:pPr>
            <a:r>
              <a:rPr lang="en-US" sz="2800" dirty="0"/>
              <a:t>To evaluate whether individuals with developmental disabilities residing in community-based residential programs are at risk of, or being subjected to, abuse, neglect or exploitation by a caregiver </a:t>
            </a:r>
          </a:p>
          <a:p>
            <a:pPr marL="341313" indent="-333375">
              <a:buFont typeface="Wingdings" pitchFamily="2" charset="2"/>
              <a:buChar char="q"/>
            </a:pPr>
            <a:r>
              <a:rPr lang="en-US" sz="2800" dirty="0"/>
              <a:t>Two unannounced site visits per year to all community-based, residential programs to evaluate risk of abuse, neglect and exploitation</a:t>
            </a:r>
          </a:p>
          <a:p>
            <a:pPr marL="896938" lvl="1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Group homes, supervised apartments and CCR’s</a:t>
            </a:r>
          </a:p>
          <a:p>
            <a:pPr marL="896938" lvl="1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Developed the Safety Assessment and Field Evaluation Tool (SAFE-T)</a:t>
            </a:r>
          </a:p>
          <a:p>
            <a:pPr marL="1258888" lvl="2" indent="-4572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/>
              <a:t>Includes pre-visit assessment utilizing NJIRMS, </a:t>
            </a:r>
            <a:r>
              <a:rPr lang="en-US" sz="2800" dirty="0" err="1"/>
              <a:t>iRecord</a:t>
            </a:r>
            <a:r>
              <a:rPr lang="en-US" sz="2800" dirty="0"/>
              <a:t>, etc.</a:t>
            </a:r>
          </a:p>
          <a:p>
            <a:pPr marL="1258888" lvl="2" indent="-45720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/>
              <a:t>Unannounced visits analyze safety as a snap-shot in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39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944562"/>
          </a:xfrm>
        </p:spPr>
        <p:txBody>
          <a:bodyPr/>
          <a:lstStyle/>
          <a:p>
            <a:pPr algn="ctr"/>
            <a:r>
              <a:rPr lang="en-US" sz="4400" dirty="0">
                <a:latin typeface="+mn-lt"/>
              </a:rPr>
              <a:t>FSSU</a:t>
            </a:r>
            <a:r>
              <a:rPr lang="en-US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153400" cy="5029200"/>
          </a:xfrm>
        </p:spPr>
        <p:txBody>
          <a:bodyPr>
            <a:normAutofit/>
          </a:bodyPr>
          <a:lstStyle/>
          <a:p>
            <a:pPr marL="342900" lvl="2" indent="-342900">
              <a:spcBef>
                <a:spcPts val="580"/>
              </a:spcBef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Interface with agencies, OOL, DDD’s Provider Performance Monitoring Unit (PPMU)</a:t>
            </a:r>
          </a:p>
          <a:p>
            <a:pPr marL="342900" lvl="2" indent="-342900">
              <a:spcBef>
                <a:spcPts val="580"/>
              </a:spcBef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Collaboration with Dr. John Lyons, Founder, </a:t>
            </a:r>
            <a:r>
              <a:rPr lang="en-US" sz="2800" dirty="0" err="1"/>
              <a:t>Praed</a:t>
            </a:r>
            <a:r>
              <a:rPr lang="en-US" sz="2800" dirty="0"/>
              <a:t> Foundation</a:t>
            </a:r>
          </a:p>
          <a:p>
            <a:pPr marL="731520" lvl="3" indent="-45720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2800" dirty="0"/>
              <a:t>Inter-rater reliability</a:t>
            </a:r>
          </a:p>
          <a:p>
            <a:pPr marL="731520" lvl="3" indent="-45720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2800" dirty="0"/>
              <a:t>National exposure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/>
              <a:t>FSSU statistics (CY 2019)</a:t>
            </a:r>
          </a:p>
          <a:p>
            <a:pPr marL="757237" indent="-457200">
              <a:buFont typeface="Arial" pitchFamily="34" charset="0"/>
              <a:buChar char="•"/>
            </a:pPr>
            <a:r>
              <a:rPr lang="en-US" sz="2800" dirty="0"/>
              <a:t>Total site visits: 4,147 </a:t>
            </a:r>
          </a:p>
          <a:p>
            <a:pPr marL="757237" indent="-457200">
              <a:buFont typeface="Arial" pitchFamily="34" charset="0"/>
              <a:buChar char="•"/>
            </a:pPr>
            <a:r>
              <a:rPr lang="en-US" sz="2800" dirty="0"/>
              <a:t>Total individuals visited: 16,603</a:t>
            </a:r>
          </a:p>
          <a:p>
            <a:pPr marL="0" lvl="2" indent="0">
              <a:spcBef>
                <a:spcPts val="580"/>
              </a:spcBef>
              <a:buClr>
                <a:schemeClr val="accent1"/>
              </a:buClr>
              <a:buNone/>
            </a:pPr>
            <a:endParaRPr lang="en-US" sz="2800" dirty="0"/>
          </a:p>
          <a:p>
            <a:pPr marL="342900" lvl="2" indent="-342900">
              <a:spcBef>
                <a:spcPts val="580"/>
              </a:spcBef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2600" dirty="0"/>
          </a:p>
          <a:p>
            <a:pPr marL="617220" lvl="3" indent="-342900">
              <a:spcBef>
                <a:spcPts val="580"/>
              </a:spcBef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146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t">
            <a:noAutofit/>
          </a:bodyPr>
          <a:lstStyle/>
          <a:p>
            <a:pPr lvl="0" algn="ctr"/>
            <a:r>
              <a:rPr lang="en-US" sz="4400" dirty="0">
                <a:latin typeface="Perpetua" pitchFamily="18" charset="0"/>
              </a:rPr>
              <a:t>Administrative Practice Office (APO)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463550" indent="-463550">
              <a:buFont typeface="Wingdings" pitchFamily="2" charset="2"/>
              <a:buChar char="q"/>
            </a:pPr>
            <a:r>
              <a:rPr lang="en-US" sz="3500" dirty="0"/>
              <a:t>Doug Swan, Esq., Vincent </a:t>
            </a:r>
            <a:r>
              <a:rPr lang="en-US" sz="3500" dirty="0" err="1"/>
              <a:t>DiGiacomo</a:t>
            </a:r>
            <a:r>
              <a:rPr lang="en-US" sz="3500" dirty="0"/>
              <a:t>, Esq.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3500" dirty="0"/>
              <a:t>APO manages and transmits appeals of licensing actions and Central Registry placements to the Office of Administrative Law (OAL) 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3500" dirty="0"/>
              <a:t>Supervises the promulgation of rules and amendments to the New Jersey Administrative Code (N.J.A.C.) which are the responsibility of the units within OPIA 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3500" dirty="0"/>
              <a:t>Certification of compliance with the federal government’s Keys Amendment for the state is coordinated through this office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2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APO </a:t>
            </a:r>
            <a:r>
              <a:rPr lang="en-US" sz="2400" dirty="0">
                <a:solidFill>
                  <a:srgbClr val="242852"/>
                </a:solidFill>
                <a:latin typeface="Perpetua" pitchFamily="18" charset="0"/>
              </a:rPr>
              <a:t>(cont.)</a:t>
            </a:r>
            <a:endParaRPr lang="en-US" sz="24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463550" indent="-463550">
              <a:buFont typeface="Wingdings" pitchFamily="2" charset="2"/>
              <a:buChar char="q"/>
            </a:pPr>
            <a:r>
              <a:rPr lang="en-US" sz="3200" dirty="0"/>
              <a:t>Support and legal research is provided to OPIA’s various units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3200" dirty="0"/>
              <a:t>APO provides advice to OPIA Director and management on statutory and regulatory matters 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3200" dirty="0"/>
              <a:t>Determines rehabilitation of CHRI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3200" dirty="0"/>
              <a:t>Coordinates and oversees OPRA requests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3200" dirty="0"/>
              <a:t>Reviews appropriateness of Central Registry referrals and advises OPIA Director 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3200" dirty="0"/>
              <a:t>In CY2018, the APO transmitted 5 Licensing appeals to the OAL; Transmitted 14 Central Registry appeals to OAL; Generated 8 final agency decisions; Responded to 96 OPRA requests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29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rmAutofit/>
          </a:bodyPr>
          <a:lstStyle/>
          <a:p>
            <a:pPr lvl="0" algn="ctr"/>
            <a:r>
              <a:rPr lang="en-US" sz="4400" dirty="0">
                <a:latin typeface="Perpetua" pitchFamily="18" charset="0"/>
              </a:rPr>
              <a:t>Nutrition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457200" lvl="1" indent="-457200" fontAlgn="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Director-Dr. </a:t>
            </a:r>
            <a:r>
              <a:rPr lang="en-US" sz="3200" dirty="0" err="1"/>
              <a:t>Sanober</a:t>
            </a:r>
            <a:r>
              <a:rPr lang="en-US" sz="3200" dirty="0"/>
              <a:t> </a:t>
            </a:r>
            <a:r>
              <a:rPr lang="en-US" sz="3200" dirty="0" err="1"/>
              <a:t>Haider</a:t>
            </a:r>
            <a:endParaRPr lang="en-US" sz="3200" dirty="0"/>
          </a:p>
          <a:p>
            <a:pPr marL="457200" lvl="1" indent="-457200" fontAlgn="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b="1" i="1" dirty="0"/>
              <a:t>Mission Statement:</a:t>
            </a:r>
            <a:r>
              <a:rPr lang="en-US" sz="3200" b="1" dirty="0"/>
              <a:t> </a:t>
            </a:r>
            <a:r>
              <a:rPr lang="en-US" sz="3200" dirty="0"/>
              <a:t>To provide and implement up-to-date standards of nutritional care for individuals cared for in DHS facilities. Emphasis is on improving quality of life, prevention and maintenance of disease</a:t>
            </a:r>
            <a:endParaRPr lang="en-US" sz="3200" b="1" dirty="0"/>
          </a:p>
          <a:p>
            <a:pPr marL="457200" lvl="1" indent="-457200" fontAlgn="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The </a:t>
            </a:r>
            <a:r>
              <a:rPr lang="en-US" sz="3200" u="sng" dirty="0"/>
              <a:t>Handbook of Nutrition Services </a:t>
            </a:r>
            <a:r>
              <a:rPr lang="en-US" sz="3200" dirty="0"/>
              <a:t>and the </a:t>
            </a:r>
            <a:r>
              <a:rPr lang="en-US" sz="3200" u="sng" dirty="0"/>
              <a:t>Manual of Clinical Nutrition</a:t>
            </a:r>
            <a:r>
              <a:rPr lang="en-US" sz="3200" dirty="0"/>
              <a:t>  provides guidelines which include latest federal and state standards of practice used to  deliver optimal nutritional care</a:t>
            </a:r>
          </a:p>
          <a:p>
            <a:pPr marL="457200" lvl="1" indent="-457200" fontAlgn="t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Develops standards for nutrition assessment, meal monitoring and quality assurance to ensure uniform care</a:t>
            </a:r>
          </a:p>
          <a:p>
            <a:pPr marL="457200" lvl="1" indent="-457200">
              <a:spcBef>
                <a:spcPts val="580"/>
              </a:spcBef>
              <a:buClr>
                <a:schemeClr val="accent1"/>
              </a:buClr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96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Nutrition Services </a:t>
            </a:r>
            <a:r>
              <a:rPr lang="en-US" sz="2400" dirty="0">
                <a:solidFill>
                  <a:srgbClr val="242852"/>
                </a:solidFill>
                <a:latin typeface="Perpetua" pitchFamily="18" charset="0"/>
              </a:rPr>
              <a:t>(cont.)</a:t>
            </a:r>
            <a:endParaRPr lang="en-US" sz="24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463550" indent="-463550">
              <a:buFont typeface="Wingdings" pitchFamily="2" charset="2"/>
              <a:buChar char="q"/>
            </a:pPr>
            <a:r>
              <a:rPr lang="en-US" sz="3500" dirty="0"/>
              <a:t>Develops biannual standard menu to meet caloric and nutrient needs of consumers</a:t>
            </a:r>
          </a:p>
          <a:p>
            <a:pPr marL="463550" indent="-463550">
              <a:buFont typeface="Wingdings" pitchFamily="2" charset="2"/>
              <a:buChar char="q"/>
            </a:pPr>
            <a:r>
              <a:rPr lang="en-US" sz="3500" dirty="0"/>
              <a:t>Implements </a:t>
            </a:r>
            <a:r>
              <a:rPr lang="en-US" sz="3500" dirty="0" err="1"/>
              <a:t>Computrition</a:t>
            </a:r>
            <a:r>
              <a:rPr lang="en-US" sz="3500" dirty="0"/>
              <a:t> information system within the clinical nutrition and food service departments</a:t>
            </a:r>
          </a:p>
          <a:p>
            <a:pPr marL="463550" lvl="1" indent="-46355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500" dirty="0"/>
              <a:t>Provides professional continuing education/training opportunities for clinical nutritionists</a:t>
            </a:r>
          </a:p>
          <a:p>
            <a:pPr marL="463550" indent="-463550">
              <a:buFont typeface="Wingdings" pitchFamily="2" charset="2"/>
              <a:buChar char="q"/>
            </a:pPr>
            <a:r>
              <a:rPr lang="en-US" sz="3500" dirty="0"/>
              <a:t>Ensures nutritional care is delivered by professionals credentialed by the Academy of  Nutrition &amp; Dietetics-Commission on Dietetic Registration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908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 anchor="t">
            <a:noAutofit/>
          </a:bodyPr>
          <a:lstStyle/>
          <a:p>
            <a:pPr algn="ctr"/>
            <a:r>
              <a:rPr lang="en-US" sz="3600" dirty="0">
                <a:latin typeface="Perpetua" pitchFamily="18" charset="0"/>
              </a:rPr>
              <a:t>Office of Performance Management (OPM)</a:t>
            </a:r>
            <a:br>
              <a:rPr lang="en-US" sz="3600" dirty="0">
                <a:latin typeface="Perpetua" pitchFamily="18" charset="0"/>
              </a:rPr>
            </a:br>
            <a:r>
              <a:rPr lang="en-US" sz="3200" dirty="0">
                <a:latin typeface="Perpetua" pitchFamily="18" charset="0"/>
              </a:rPr>
              <a:t>Employment Controls and Compliance Unit (ECCU)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 marL="463550" indent="-463550">
              <a:buFont typeface="Wingdings" pitchFamily="2" charset="2"/>
              <a:buChar char="q"/>
            </a:pPr>
            <a:r>
              <a:rPr lang="en-US" sz="2800" dirty="0"/>
              <a:t>Director-Deborah Robinson</a:t>
            </a:r>
          </a:p>
          <a:p>
            <a:pPr marL="463550" indent="-463550">
              <a:buFont typeface="Wingdings" pitchFamily="2" charset="2"/>
              <a:buChar char="q"/>
            </a:pPr>
            <a:r>
              <a:rPr lang="en-US" sz="2800" dirty="0"/>
              <a:t>Supervisor-Connie Jeremias</a:t>
            </a:r>
            <a:endParaRPr lang="en-US" sz="2800" dirty="0">
              <a:solidFill>
                <a:srgbClr val="C00000"/>
              </a:solidFill>
            </a:endParaRP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2800" dirty="0"/>
              <a:t>Mission Statement: ECCU ensures compliance with federal and state statutes and administrative codes requiring DHS to conduct criminal history background checks, DCF CARI checks, and Drug Testing for certain employees 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2800" dirty="0"/>
              <a:t>Acts as a liaison between DHS and DCF, State Bureau of Investigation (SBI), Federal Bureau of Investigation (FBI) and the Live Scan Vendor (IDEMIA)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2800" dirty="0"/>
              <a:t>Acts as liaison to agencies/programs licensed, contracted with or receiving funding from DHS/DCF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7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Introductions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Overview of the Office of Program Integrity and Accountability (OPIA)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OPIA Offices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Central Registry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Risk Management System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Temporary Modified Practices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Questions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94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ECCU </a:t>
            </a:r>
            <a:r>
              <a:rPr lang="en-US" sz="2400" dirty="0">
                <a:solidFill>
                  <a:srgbClr val="242852"/>
                </a:solidFill>
                <a:latin typeface="Perpetua" pitchFamily="18" charset="0"/>
              </a:rPr>
              <a:t>(cont.)</a:t>
            </a:r>
            <a:endParaRPr lang="en-US" sz="24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 marL="463550" lvl="0" indent="-463550" fontAlgn="t">
              <a:buFont typeface="Wingdings" pitchFamily="2" charset="2"/>
              <a:buChar char="q"/>
            </a:pPr>
            <a:r>
              <a:rPr lang="en-US" dirty="0"/>
              <a:t>Responsible for the collection, review, interpretation and dissemination of all criminal history record information (CHRI)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dirty="0"/>
              <a:t>Completes criminal history fitness determinations for employees of DCF and DHS programs and services including day care centers, family child care, foster homes, adoption, group homes, day programs and in-home services and supports </a:t>
            </a:r>
          </a:p>
          <a:p>
            <a:pPr marL="463550" lvl="0" indent="-463550" fontAlgn="t">
              <a:buFont typeface="Wingdings" pitchFamily="2" charset="2"/>
              <a:buChar char="q"/>
            </a:pPr>
            <a:r>
              <a:rPr lang="en-US" dirty="0"/>
              <a:t>In CY2019, processed 89,348 print results</a:t>
            </a:r>
          </a:p>
          <a:p>
            <a:pPr marL="463550" lvl="0" indent="-463550" fontAlgn="t">
              <a:buFont typeface="Wingdings" pitchFamily="2" charset="2"/>
              <a:buChar char="q"/>
            </a:pPr>
            <a:r>
              <a:rPr lang="en-US" dirty="0"/>
              <a:t>Legislation requires drug testing and Child Abuse Record Information (CARI) checks for all DDD applicants</a:t>
            </a:r>
          </a:p>
          <a:p>
            <a:pPr marL="463550" indent="-463550" fontAlgn="t">
              <a:buFont typeface="Wingdings" pitchFamily="2" charset="2"/>
              <a:buChar char="q"/>
            </a:pPr>
            <a:r>
              <a:rPr lang="en-US" dirty="0"/>
              <a:t>Manages and maintains the Central Registry of Offenders (Central Registry)</a:t>
            </a:r>
          </a:p>
          <a:p>
            <a:pPr marL="463550" lvl="0" indent="-463550" fontAlgn="t">
              <a:buFont typeface="Wingdings" pitchFamily="2" charset="2"/>
              <a:buChar char="q"/>
            </a:pPr>
            <a:endParaRPr lang="en-US" sz="2800" dirty="0"/>
          </a:p>
          <a:p>
            <a:pPr marL="463550" lvl="0" indent="-463550" fontAlgn="t">
              <a:buFont typeface="Wingdings" pitchFamily="2" charset="2"/>
              <a:buChar char="q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38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Perpetua" pitchFamily="18" charset="0"/>
              </a:rPr>
              <a:t>Office of Performance Management (OPM)</a:t>
            </a:r>
            <a:br>
              <a:rPr lang="en-US" dirty="0">
                <a:latin typeface="Perpetua" pitchFamily="18" charset="0"/>
              </a:rPr>
            </a:br>
            <a:r>
              <a:rPr lang="en-US" dirty="0">
                <a:latin typeface="Perpetua" pitchFamily="18" charset="0"/>
              </a:rPr>
              <a:t>Critical Incident Management Unit (CIMU)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05400"/>
          </a:xfrm>
        </p:spPr>
        <p:txBody>
          <a:bodyPr>
            <a:noAutofit/>
          </a:bodyPr>
          <a:lstStyle/>
          <a:p>
            <a:pPr marL="463550" indent="-463550">
              <a:buFont typeface="Wingdings" pitchFamily="2" charset="2"/>
              <a:buChar char="q"/>
            </a:pPr>
            <a:r>
              <a:rPr lang="en-US" dirty="0"/>
              <a:t>Director-Deborah Robinson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600" dirty="0"/>
              <a:t>CIMU’s mission is to facilitate the appropriate tracking, management and organizational response to all Incident Reports (IR's) occurring in DHS facilities and programs 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600" dirty="0"/>
              <a:t>In addition, CIMU seeks to assure protection from harm for all individuals receiving services from DHS through the related analysis and reviews of all reported Incidents 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600" dirty="0"/>
              <a:t>Administers the Incident Reporting and Management System (NJIRMS) 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600" dirty="0"/>
              <a:t>Processes, monitors, tracks, and analyzes all aspects of IRs via  NJIRMS systems</a:t>
            </a:r>
          </a:p>
          <a:p>
            <a:pPr marL="280988" lvl="1" indent="-280988">
              <a:buClrTx/>
              <a:buFont typeface="Arial" pitchFamily="34" charset="0"/>
              <a:buChar char="•"/>
            </a:pPr>
            <a:endParaRPr lang="en-US" sz="2800" dirty="0"/>
          </a:p>
          <a:p>
            <a:pPr marL="280988" lvl="1" indent="-280988">
              <a:buClrTx/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79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CIMU </a:t>
            </a:r>
            <a:r>
              <a:rPr lang="en-US" sz="2400" dirty="0">
                <a:solidFill>
                  <a:srgbClr val="242852"/>
                </a:solidFill>
                <a:latin typeface="Perpetua" pitchFamily="18" charset="0"/>
              </a:rPr>
              <a:t>(cont.)</a:t>
            </a:r>
            <a:endParaRPr lang="en-US" sz="24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Assigns IRs to other offices for investigation, evaluation, and closure responsibility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Conducts Administrative Reviews of community agency investigation reports; In CY2019, CIMU conducted 4,736 administrative reviews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Manages and maintains the OPIA Risk Management System and Risk Indicator Report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In CY 2019, CIMU processed, reviewed and managed 14,907 UIRs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05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CIMU-Incident Verification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>
              <a:buSzPct val="75000"/>
              <a:buFont typeface="Wingdings" pitchFamily="2" charset="2"/>
              <a:buChar char="q"/>
            </a:pPr>
            <a:r>
              <a:rPr lang="en-US" dirty="0"/>
              <a:t>CIMU-IVU Chief- Annette Cavallaro</a:t>
            </a:r>
          </a:p>
          <a:p>
            <a:pPr lvl="1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Incident Verification Unit (IVU) part of the Critical Incident Management Unit (CIMU) to comport with the Stephen </a:t>
            </a:r>
            <a:r>
              <a:rPr lang="en-US" dirty="0" err="1"/>
              <a:t>Komninos</a:t>
            </a:r>
            <a:r>
              <a:rPr lang="en-US" dirty="0"/>
              <a:t>’ Law</a:t>
            </a:r>
          </a:p>
          <a:p>
            <a:pPr lvl="1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/>
              <a:t>Law requires IVU to verify injuries within 48 hours for individuals served in: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Developmental centers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Group homes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Supervised apartments 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Group homes/supervised apartments includes programs for individuals with a traumatic brain injury</a:t>
            </a:r>
          </a:p>
          <a:p>
            <a:pPr lvl="1"/>
            <a:r>
              <a:rPr lang="en-US" dirty="0"/>
              <a:t>IVU enters information into New Jersey Incident Management and Reporting System (NJIRMS) </a:t>
            </a:r>
          </a:p>
          <a:p>
            <a:pPr lvl="1"/>
            <a:r>
              <a:rPr lang="en-US" dirty="0"/>
              <a:t>IVU routinely photographs injuries as applicable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66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96962"/>
          </a:xfrm>
        </p:spPr>
        <p:txBody>
          <a:bodyPr anchor="t">
            <a:noAutofit/>
          </a:bodyPr>
          <a:lstStyle/>
          <a:p>
            <a:pPr lvl="0" algn="ctr"/>
            <a:r>
              <a:rPr lang="en-US" sz="4400" dirty="0">
                <a:latin typeface="+mn-lt"/>
              </a:rPr>
              <a:t>Central Registry of Offenders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N.J.S.A. 30:6D-73 et seq.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The "Central Registry of Offenders against Individuals with Developmental Disabilities" (Central Registry-CR) went into effect on October 27, 2010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New Jersey was one of the first states to afford this crucial, additional protection to individuals with developmental disabilities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56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Central Registry </a:t>
            </a:r>
            <a:r>
              <a:rPr lang="en-US" sz="2400" dirty="0">
                <a:solidFill>
                  <a:srgbClr val="242852"/>
                </a:solidFill>
                <a:latin typeface="Perpetua" pitchFamily="18" charset="0"/>
              </a:rPr>
              <a:t>(cont.)</a:t>
            </a:r>
            <a:endParaRPr lang="en-US" sz="24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DHS maintains a confidential list of caregivers previously working in programs licensed, contracted or regulated by DHS, who have been determined by a DHS investigation to have abused, neglected, or exploited an individual with a disability and having met the heightened CR criteria 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Over 800 agencies contracted, licensed and/or regulated by DHS have access to the web-based registry to assist them in making informed hiring decisions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As of May 1, 2020, the names of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291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former caregivers substantiated for acts of abuse, neglect and/or exploitation are on the Central Registry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9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Risk Management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534400" cy="5486400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500" dirty="0"/>
              <a:t>An example of OPIA’s work coming together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500" dirty="0"/>
              <a:t>OPIA issues a Quarterly Risk Indicator Report or "Data Dashboard“ 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500" dirty="0"/>
              <a:t>Allows for the review and evaluation of specific performance categories for residential and day program providers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500" dirty="0"/>
              <a:t>Report is data-driven and is organized using national guidelines that measure operations in health, safety, fiscal integrity and overall operations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500" dirty="0"/>
              <a:t>Located on the DHS web site at:</a:t>
            </a:r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3200" dirty="0">
                <a:hlinkClick r:id="rId2"/>
              </a:rPr>
              <a:t>http://www.state.nj.us/humanservices/staff/opia/risk/reports.html</a:t>
            </a:r>
            <a:endParaRPr lang="en-US" sz="3200" dirty="0"/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62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Risk Management System </a:t>
            </a:r>
            <a:r>
              <a:rPr lang="en-US" sz="2400" dirty="0">
                <a:solidFill>
                  <a:srgbClr val="242852"/>
                </a:solidFill>
                <a:latin typeface="Perpetua" pitchFamily="18" charset="0"/>
              </a:rPr>
              <a:t>(cont.)</a:t>
            </a:r>
            <a:endParaRPr lang="en-US" sz="24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153400" cy="5486400"/>
          </a:xfrm>
        </p:spPr>
        <p:txBody>
          <a:bodyPr>
            <a:noAutofit/>
          </a:bodyPr>
          <a:lstStyle/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/>
              <a:t>The methodology provides users with the tools to identify provider agencies’ areas of strength and to assess indicators of potential systemic risk 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/>
              <a:t>Serves as a resource for providers, stakeholders, individuals and their families and the general public to better navigate the complex ‘universe’ of residential and day program services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/>
              <a:t>OPIA Council on Systemic Risk Assessment: Convened quarterly, the Council reviews the aforementioned domains and determines a coordinated, comprehensive and efficient course of action to address systemic risk among identified community-based providers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dirty="0"/>
              <a:t>The Council makes recommendations regarding the need for a Risk Management Team to work closely with agencies triggering four or more thresholds</a:t>
            </a:r>
          </a:p>
          <a:p>
            <a:pPr marL="0" lvl="1" indent="0">
              <a:buClr>
                <a:schemeClr val="accent1"/>
              </a:buCl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89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3E5E2-AE73-40B2-939A-0FD568EEB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6096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+mn-lt"/>
              </a:rPr>
              <a:t>Temporary Modified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772A8B-2B33-4CD6-80C5-A1BB6922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C23C66-A8A5-4483-A459-3C6BA66549C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3504" y="1447800"/>
            <a:ext cx="8083296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Continuing to provide critical oversight-health, safety and well-being paramount</a:t>
            </a:r>
          </a:p>
          <a:p>
            <a:r>
              <a:rPr lang="en-US" sz="2200" dirty="0"/>
              <a:t>All OPIA staff deemed essential during health emergency</a:t>
            </a:r>
          </a:p>
          <a:p>
            <a:r>
              <a:rPr lang="en-US" sz="2200" dirty="0"/>
              <a:t>Temporarily modified oversight activities – including using existing technology and practices in accordance with current CDC guidelines to mitigate risk</a:t>
            </a:r>
          </a:p>
          <a:p>
            <a:r>
              <a:rPr lang="en-US" sz="2200" dirty="0"/>
              <a:t>Activities include:</a:t>
            </a:r>
          </a:p>
          <a:p>
            <a:pPr lvl="1"/>
            <a:r>
              <a:rPr lang="en-US" sz="2200" dirty="0"/>
              <a:t>FSSU- daily calls to group homes/supervised apartments-conducting health and safety checks with emphasis on immediate health/safety issues related to the current health emergency</a:t>
            </a:r>
          </a:p>
          <a:p>
            <a:pPr lvl="1"/>
            <a:r>
              <a:rPr lang="en-US" sz="2200" dirty="0"/>
              <a:t>Incident Verification- video calling to verify incidents </a:t>
            </a:r>
          </a:p>
          <a:p>
            <a:pPr lvl="1"/>
            <a:r>
              <a:rPr lang="en-US" sz="2200" dirty="0"/>
              <a:t>ECCU implemented protocol for emergency on-boarding of direct care staff  </a:t>
            </a:r>
          </a:p>
          <a:p>
            <a:pPr lvl="1"/>
            <a:r>
              <a:rPr lang="en-US" sz="2200" dirty="0"/>
              <a:t>Skype and video calls for investigative interviews; continuing to assist and support guardians</a:t>
            </a:r>
          </a:p>
          <a:p>
            <a:pPr lvl="1"/>
            <a:r>
              <a:rPr lang="en-US" sz="2200" dirty="0"/>
              <a:t>Temporarily suspended routine OOL visits- conducting site visits to stand up sites to address isolation and quarantine needs. Providing technical assistance to agencies as warranted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62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3434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Questions?</a:t>
            </a:r>
            <a:br>
              <a:rPr lang="en-US" sz="4400" dirty="0">
                <a:latin typeface="Perpetua" pitchFamily="18" charset="0"/>
              </a:rPr>
            </a:br>
            <a:r>
              <a:rPr lang="en-US" sz="4400" dirty="0">
                <a:latin typeface="Perpetua" pitchFamily="18" charset="0"/>
              </a:rPr>
              <a:t>OPIA Main Line -</a:t>
            </a:r>
            <a:br>
              <a:rPr lang="en-US" sz="4400" dirty="0">
                <a:latin typeface="Perpetua" pitchFamily="18" charset="0"/>
              </a:rPr>
            </a:br>
            <a:r>
              <a:rPr lang="en-US" sz="4400" dirty="0">
                <a:latin typeface="Perpetua" pitchFamily="18" charset="0"/>
              </a:rPr>
              <a:t>609-292-1617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0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914400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Introductions</a:t>
            </a:r>
          </a:p>
        </p:txBody>
      </p:sp>
      <p:sp>
        <p:nvSpPr>
          <p:cNvPr id="7" name="Subtitle 6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Lauri Woodward-Director</a:t>
            </a:r>
          </a:p>
          <a:p>
            <a:r>
              <a:rPr lang="en-US" sz="2800" dirty="0"/>
              <a:t>Maria McGowan-Director, Office of Investigations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Kathy Patrick, Director, Office of Licensing</a:t>
            </a:r>
          </a:p>
          <a:p>
            <a:r>
              <a:rPr lang="en-US" sz="2800" dirty="0"/>
              <a:t>Seth </a:t>
            </a:r>
            <a:r>
              <a:rPr lang="en-US" sz="2800" dirty="0" err="1"/>
              <a:t>Bassion</a:t>
            </a:r>
            <a:r>
              <a:rPr lang="en-US" sz="2800" dirty="0"/>
              <a:t>, Director, Field Safety and Services Unit</a:t>
            </a:r>
          </a:p>
          <a:p>
            <a:r>
              <a:rPr lang="en-US" sz="2800" dirty="0"/>
              <a:t>Doug Swan, Administrative Practice Officer</a:t>
            </a:r>
          </a:p>
          <a:p>
            <a:r>
              <a:rPr lang="en-US" sz="2800" dirty="0"/>
              <a:t>Vincent DiGiacomo, Legal Specialist</a:t>
            </a:r>
          </a:p>
          <a:p>
            <a:r>
              <a:rPr lang="en-US" sz="2800" dirty="0"/>
              <a:t>Deborah Robinson, Director, Office of Performance 					      Management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8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Powers of the Commissioner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463550" lvl="0" indent="-463550">
              <a:buFont typeface="Wingdings" pitchFamily="2" charset="2"/>
              <a:buChar char="q"/>
            </a:pPr>
            <a:r>
              <a:rPr lang="en-US" sz="3200" dirty="0"/>
              <a:t>N.J.S.A. 30: 1-12 et seq.-Powers of the Commissioner, include:</a:t>
            </a:r>
          </a:p>
          <a:p>
            <a:pPr marL="514350" lvl="0" indent="-273050">
              <a:buFont typeface="Arial" pitchFamily="34" charset="0"/>
              <a:buChar char="•"/>
            </a:pPr>
            <a:r>
              <a:rPr lang="en-US" sz="3000" dirty="0"/>
              <a:t>In accordance with state and federal law to assure that programs that serve vulnerable individuals are provided in an accessible, efficient, cost-effective and high quality manner </a:t>
            </a:r>
          </a:p>
          <a:p>
            <a:pPr marL="514350" lvl="0" indent="-273050">
              <a:buFont typeface="Arial" pitchFamily="34" charset="0"/>
              <a:buChar char="•"/>
            </a:pPr>
            <a:r>
              <a:rPr lang="en-US" sz="3000" dirty="0"/>
              <a:t>Authority to require institutions and agencies under his/her direct or indirect supervision meet state and federal mandates </a:t>
            </a:r>
          </a:p>
          <a:p>
            <a:pPr marL="514350" lvl="0" indent="-273050">
              <a:buFont typeface="Arial" pitchFamily="34" charset="0"/>
              <a:buChar char="•"/>
            </a:pPr>
            <a:r>
              <a:rPr lang="en-US" sz="3000" dirty="0"/>
              <a:t>Authority to establish rules, regulations and directives, including incentives and sanctions, to assure that institutions and agencies are providing services in a manner consistent with these mandates</a:t>
            </a:r>
          </a:p>
          <a:p>
            <a:pPr marL="617220" lvl="2" indent="-342900">
              <a:buClrTx/>
              <a:buFont typeface="Arial" pitchFamily="34" charset="0"/>
              <a:buChar char="•"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8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 anchor="t">
            <a:noAutofit/>
          </a:bodyPr>
          <a:lstStyle/>
          <a:p>
            <a:pPr lvl="0" algn="ctr"/>
            <a:r>
              <a:rPr lang="en-US" sz="3600" dirty="0">
                <a:latin typeface="+mn-lt"/>
              </a:rPr>
              <a:t>Office of Program Integrity and Accountability (OPIA)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305800" cy="4800600"/>
          </a:xfrm>
        </p:spPr>
        <p:txBody>
          <a:bodyPr>
            <a:normAutofit/>
          </a:bodyPr>
          <a:lstStyle/>
          <a:p>
            <a:pPr marL="519113" indent="-519113">
              <a:buFont typeface="Wingdings" pitchFamily="2" charset="2"/>
              <a:buChar char="q"/>
            </a:pPr>
            <a:r>
              <a:rPr lang="en-US" sz="3200" dirty="0"/>
              <a:t>OPIA is an administrative office within the DHS Office of Management and Budget</a:t>
            </a:r>
          </a:p>
          <a:p>
            <a:pPr marL="519113" indent="-519113">
              <a:buFont typeface="Wingdings" pitchFamily="2" charset="2"/>
              <a:buChar char="q"/>
            </a:pPr>
            <a:r>
              <a:rPr lang="en-US" sz="3200" dirty="0"/>
              <a:t>Unique role within DHS</a:t>
            </a:r>
          </a:p>
          <a:p>
            <a:pPr marL="519113" indent="-519113">
              <a:buFont typeface="Wingdings" pitchFamily="2" charset="2"/>
              <a:buChar char="q"/>
            </a:pPr>
            <a:r>
              <a:rPr lang="en-US" sz="3200" dirty="0"/>
              <a:t>OPIA works collaboratively to strengthen and integrate best practices in DHS operations </a:t>
            </a:r>
          </a:p>
          <a:p>
            <a:pPr marL="519113" indent="-519113">
              <a:buFont typeface="Wingdings" pitchFamily="2" charset="2"/>
              <a:buChar char="q"/>
            </a:pPr>
            <a:r>
              <a:rPr lang="en-US" sz="3200" dirty="0"/>
              <a:t>Independently verifies and validates DHS activities and operations  </a:t>
            </a:r>
          </a:p>
          <a:p>
            <a:pPr marL="519113" indent="-519113">
              <a:buFont typeface="Wingdings" pitchFamily="2" charset="2"/>
              <a:buChar char="q"/>
            </a:pPr>
            <a:r>
              <a:rPr lang="en-US" sz="3200" dirty="0"/>
              <a:t>Certifies DHS compliance with various state and federal regulations </a:t>
            </a:r>
          </a:p>
          <a:p>
            <a:pPr marL="0" indent="0">
              <a:buClrTx/>
              <a:buNone/>
            </a:pP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4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t">
            <a:normAutofit/>
          </a:bodyPr>
          <a:lstStyle/>
          <a:p>
            <a:pPr algn="ctr"/>
            <a:r>
              <a:rPr lang="en-US" dirty="0">
                <a:latin typeface="Perpetua" pitchFamily="18" charset="0"/>
              </a:rPr>
              <a:t>OPIA </a:t>
            </a:r>
            <a:r>
              <a:rPr lang="en-US" sz="2400" dirty="0">
                <a:latin typeface="Perpetua" pitchFamily="18" charset="0"/>
              </a:rPr>
              <a:t>(cont.)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457200" lvl="2" indent="-457200">
              <a:spcBef>
                <a:spcPts val="58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3200" dirty="0"/>
              <a:t>OPIA has direct responsibility for:</a:t>
            </a:r>
          </a:p>
          <a:p>
            <a:pPr marL="682625" lvl="3" indent="-409575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Licensing of human services programs </a:t>
            </a:r>
          </a:p>
          <a:p>
            <a:pPr marL="682625" lvl="3" indent="-409575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Investigations in DHS/DDD facilities and in  identified DHS community settings</a:t>
            </a:r>
          </a:p>
          <a:p>
            <a:pPr marL="682625" lvl="3" indent="-409575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Incident reporting and follow-up</a:t>
            </a:r>
          </a:p>
          <a:p>
            <a:pPr marL="682625" lvl="3" indent="-409575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Fingerprinting operations for DHS and the Department of Children and Families (DCF) </a:t>
            </a:r>
          </a:p>
          <a:p>
            <a:pPr marL="682625" lvl="3" indent="-409575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Nutritional services in DHS facilities/hospitals</a:t>
            </a:r>
          </a:p>
          <a:p>
            <a:pPr marL="682625" lvl="3" indent="-409575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Conducting unannounced visits twice annually </a:t>
            </a:r>
          </a:p>
          <a:p>
            <a:pPr marL="682625" lvl="3" indent="-409575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Verification of injuries within 48 hours</a:t>
            </a:r>
          </a:p>
          <a:p>
            <a:pPr marL="682625" lvl="3" indent="-409575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Drug Testing</a:t>
            </a:r>
          </a:p>
          <a:p>
            <a:pPr marL="682625" lvl="3" indent="-409575">
              <a:spcBef>
                <a:spcPts val="58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CARI checks through DCF</a:t>
            </a:r>
          </a:p>
          <a:p>
            <a:endParaRPr lang="en-US" dirty="0"/>
          </a:p>
        </p:txBody>
      </p:sp>
      <p:pic>
        <p:nvPicPr>
          <p:cNvPr id="3076" name="Picture 4" descr="C:\Users\mamcgowan\AppData\Local\Microsoft\Windows\Temporary Internet Files\Content.IE5\GQX033IQ\blockpage[5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0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OPIA Standards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marL="463550" indent="-463550">
              <a:buFont typeface="Wingdings" pitchFamily="2" charset="2"/>
              <a:buChar char="q"/>
            </a:pPr>
            <a:r>
              <a:rPr lang="en-US" sz="3400" dirty="0"/>
              <a:t>OPIA Employees: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OPIA is separate from DDD and other DHS divisions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Are charged with specific responsibilities and authority to help ensure the health, safety and well-being of all individuals served 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Support external and internal stakeholders within respective roles and responsibilities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Uphold and adhere to all relevant federal and state statutes/regulations and DHS policies and practices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Strive to provide excellent customer service at all times   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Recognize and follow best practices 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Ensure professional integrity and accountability in conducting duties and in completing tasks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Abide by all ethics-related standards in accordance with identified guidelines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200" dirty="0"/>
              <a:t>Advocate for individuals served</a:t>
            </a:r>
          </a:p>
          <a:p>
            <a:pPr>
              <a:buClrTx/>
              <a:buFont typeface="Arial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19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t">
            <a:noAutofit/>
          </a:bodyPr>
          <a:lstStyle/>
          <a:p>
            <a:pPr lvl="0" algn="ctr"/>
            <a:r>
              <a:rPr lang="en-US" sz="4400" dirty="0">
                <a:latin typeface="Perpetua" pitchFamily="18" charset="0"/>
              </a:rPr>
              <a:t>Office of Investigations (OI)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463550" indent="-463550">
              <a:buFont typeface="Wingdings" pitchFamily="2" charset="2"/>
              <a:buChar char="q"/>
            </a:pPr>
            <a:r>
              <a:rPr lang="en-US" sz="3200" dirty="0"/>
              <a:t>Director-Maria McGowan</a:t>
            </a:r>
          </a:p>
          <a:p>
            <a:pPr marL="463550" indent="-463550">
              <a:buFont typeface="Wingdings" pitchFamily="2" charset="2"/>
              <a:buChar char="q"/>
            </a:pPr>
            <a:r>
              <a:rPr lang="en-US" sz="3200" dirty="0"/>
              <a:t>OI's Mission: 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000" dirty="0"/>
              <a:t>OI conducts thorough, independent, objective and timely investigations of unusual incidents and allegations involving individuals served by DHS 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3000" dirty="0"/>
              <a:t>As part of its investigative and quality assurance activities, OI issues individual case findings and identifies systemic concerns to help ensure the continued health, safety and well-being of all individuals served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3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>
                <a:latin typeface="Perpetua" pitchFamily="18" charset="0"/>
              </a:rPr>
              <a:t>OI</a:t>
            </a:r>
            <a:r>
              <a:rPr lang="en-US" sz="4400" dirty="0">
                <a:solidFill>
                  <a:schemeClr val="tx1"/>
                </a:solidFill>
                <a:latin typeface="Perpetua" pitchFamily="18" charset="0"/>
              </a:rPr>
              <a:t> </a:t>
            </a:r>
            <a:r>
              <a:rPr lang="en-US" sz="2400" dirty="0">
                <a:solidFill>
                  <a:srgbClr val="242852"/>
                </a:solidFill>
                <a:latin typeface="Perpetua" pitchFamily="18" charset="0"/>
              </a:rPr>
              <a:t>(cont.)</a:t>
            </a:r>
            <a:endParaRPr lang="en-US" sz="24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US" sz="2200" dirty="0">
                <a:latin typeface="Perpetua" pitchFamily="18" charset="0"/>
              </a:rPr>
              <a:t>OI's Vision: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>
                <a:latin typeface="Perpetua" pitchFamily="18" charset="0"/>
              </a:rPr>
              <a:t>The health, safety and well-being of individuals served is our priority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>
                <a:latin typeface="Perpetua" pitchFamily="18" charset="0"/>
              </a:rPr>
              <a:t>Recognized best practices are incorporated into all aspects of the investigative process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>
                <a:latin typeface="Perpetua" pitchFamily="18" charset="0"/>
              </a:rPr>
              <a:t>Investigative findings are fact-based, fair and balanced and meet the needs of our internal and external stakeholders 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>
                <a:latin typeface="Perpetua" pitchFamily="18" charset="0"/>
              </a:rPr>
              <a:t>The investigative process is rooted in integrity, transparency and accountability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>
                <a:latin typeface="Perpetua" pitchFamily="18" charset="0"/>
              </a:rPr>
              <a:t>We are flexible and adaptable to meet needs and changing environments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>
                <a:latin typeface="Perpetua" pitchFamily="18" charset="0"/>
              </a:rPr>
              <a:t>We strive for mutually open, respectful communication and cooperation to promote common understanding 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>
                <a:latin typeface="Perpetua" pitchFamily="18" charset="0"/>
              </a:rPr>
              <a:t>We inspire excellence through teamwork and training</a:t>
            </a:r>
          </a:p>
          <a:p>
            <a:pPr marL="682625" lvl="1" indent="-363538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>
                <a:latin typeface="Perpetua" pitchFamily="18" charset="0"/>
              </a:rPr>
              <a:t>We strive to continually improve the quality of our processes through self-review, data and analysis </a:t>
            </a:r>
          </a:p>
          <a:p>
            <a:pPr marL="463550" lvl="0" indent="-463550">
              <a:buFont typeface="Wingdings" pitchFamily="2" charset="2"/>
              <a:buChar char="q"/>
            </a:pPr>
            <a:r>
              <a:rPr lang="en-US" sz="2200" dirty="0">
                <a:latin typeface="Perpetua" pitchFamily="18" charset="0"/>
              </a:rPr>
              <a:t>In CY2019, OI was assigned 632 investigations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3B8-6C68-44FD-8ACB-7E2B2FDA6DF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98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27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629DD1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101504</TotalTime>
  <Words>2219</Words>
  <Application>Microsoft Macintosh PowerPoint</Application>
  <PresentationFormat>On-screen Show (4:3)</PresentationFormat>
  <Paragraphs>243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Franklin Gothic Book</vt:lpstr>
      <vt:lpstr>Perpetua</vt:lpstr>
      <vt:lpstr>Wingdings</vt:lpstr>
      <vt:lpstr>Wingdings 2</vt:lpstr>
      <vt:lpstr>Equity</vt:lpstr>
      <vt:lpstr>OPIA Overview May 14, 2020</vt:lpstr>
      <vt:lpstr>Objectives</vt:lpstr>
      <vt:lpstr>Introductions</vt:lpstr>
      <vt:lpstr>Powers of the Commissioner</vt:lpstr>
      <vt:lpstr>Office of Program Integrity and Accountability (OPIA) </vt:lpstr>
      <vt:lpstr>OPIA (cont.)</vt:lpstr>
      <vt:lpstr>OPIA Standards </vt:lpstr>
      <vt:lpstr>Office of Investigations (OI)  </vt:lpstr>
      <vt:lpstr>OI (cont.)</vt:lpstr>
      <vt:lpstr>Office of Licensing (OOL) </vt:lpstr>
      <vt:lpstr>OOL (cont.)</vt:lpstr>
      <vt:lpstr>OOL (cont.)</vt:lpstr>
      <vt:lpstr>Field Safety and Services Unit (FSSU)</vt:lpstr>
      <vt:lpstr>FSSU (cont.)</vt:lpstr>
      <vt:lpstr>Administrative Practice Office (APO)</vt:lpstr>
      <vt:lpstr>APO (cont.)</vt:lpstr>
      <vt:lpstr>Nutrition Services</vt:lpstr>
      <vt:lpstr>Nutrition Services (cont.)</vt:lpstr>
      <vt:lpstr>Office of Performance Management (OPM) Employment Controls and Compliance Unit (ECCU)</vt:lpstr>
      <vt:lpstr>ECCU (cont.)</vt:lpstr>
      <vt:lpstr>Office of Performance Management (OPM) Critical Incident Management Unit (CIMU)</vt:lpstr>
      <vt:lpstr>CIMU (cont.)</vt:lpstr>
      <vt:lpstr>CIMU-Incident Verification Unit</vt:lpstr>
      <vt:lpstr>Central Registry of Offenders</vt:lpstr>
      <vt:lpstr>Central Registry (cont.)</vt:lpstr>
      <vt:lpstr>Risk Management System</vt:lpstr>
      <vt:lpstr>Risk Management System (cont.)</vt:lpstr>
      <vt:lpstr>Temporary Modified Practices</vt:lpstr>
      <vt:lpstr>Questions? OPIA Main Line - 609-292-1617</vt:lpstr>
    </vt:vector>
  </TitlesOfParts>
  <Company>NJ Department of Human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OPIA New Staff Orientation  June 2015</dc:title>
  <dc:creator>Windows User</dc:creator>
  <cp:lastModifiedBy>Gloria Hoegel</cp:lastModifiedBy>
  <cp:revision>323</cp:revision>
  <cp:lastPrinted>2019-03-20T13:10:32Z</cp:lastPrinted>
  <dcterms:created xsi:type="dcterms:W3CDTF">2015-05-14T14:28:18Z</dcterms:created>
  <dcterms:modified xsi:type="dcterms:W3CDTF">2020-05-15T11:53:21Z</dcterms:modified>
</cp:coreProperties>
</file>