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7"/>
  </p:notes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7" r:id="rId25"/>
    <p:sldId id="278" r:id="rId26"/>
  </p:sldIdLst>
  <p:sldSz cx="12192000" cy="6858000"/>
  <p:notesSz cx="6858000" cy="9144000"/>
  <p:embeddedFontLst>
    <p:embeddedFont>
      <p:font typeface="Trebuchet MS" panose="020B060302020202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6b9b71c77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86b9b71c77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86b9b71c77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6b9b71c77_1_0: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6b9b71c77_1_0:notes"/>
          <p:cNvSpPr txBox="1">
            <a:spLocks noGrp="1"/>
          </p:cNvSpPr>
          <p:nvPr>
            <p:ph type="body" idx="1"/>
          </p:nvPr>
        </p:nvSpPr>
        <p:spPr>
          <a:xfrm>
            <a:off x="685849" y="4400388"/>
            <a:ext cx="5485385" cy="3599450"/>
          </a:xfrm>
          <a:prstGeom prst="rect">
            <a:avLst/>
          </a:prstGeom>
          <a:noFill/>
          <a:ln>
            <a:noFill/>
          </a:ln>
        </p:spPr>
        <p:txBody>
          <a:bodyPr spcFirstLastPara="1" wrap="square" lIns="91225" tIns="45800" rIns="91225" bIns="45800" anchor="t" anchorCtr="0">
            <a:noAutofit/>
          </a:bodyPr>
          <a:lstStyle/>
          <a:p>
            <a:pPr marL="215900" lvl="0" indent="-215900" algn="l" rtl="0">
              <a:lnSpc>
                <a:spcPct val="100000"/>
              </a:lnSpc>
              <a:spcBef>
                <a:spcPts val="0"/>
              </a:spcBef>
              <a:spcAft>
                <a:spcPts val="0"/>
              </a:spcAft>
              <a:buNone/>
            </a:pPr>
            <a:r>
              <a:rPr lang="en-US" sz="1800" b="0" strike="noStrike">
                <a:latin typeface="Arial"/>
                <a:ea typeface="Arial"/>
                <a:cs typeface="Arial"/>
                <a:sym typeface="Arial"/>
              </a:rPr>
              <a:t>New Jersey does not have a SDM statutory or regulatory framework.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That being said, we are not in the wild west.  The ADA and LAD require accommodations.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Under the ADA, LAD, or even some non-discrimination provisions in the ACA, could a doctor incur liability for refusing to treat a patient with cognitive disabilities?  What accommodations would a doctor need to provide for someone who is deaf?  Any different for intellectual disability?</a:t>
            </a:r>
            <a:endParaRPr sz="1800" b="0" strike="noStrike">
              <a:latin typeface="Arial"/>
              <a:ea typeface="Arial"/>
              <a:cs typeface="Arial"/>
              <a:sym typeface="Arial"/>
            </a:endParaRPr>
          </a:p>
        </p:txBody>
      </p:sp>
      <p:sp>
        <p:nvSpPr>
          <p:cNvPr id="243" name="Google Shape;243;g86b9b71c77_1_0:notes"/>
          <p:cNvSpPr/>
          <p:nvPr/>
        </p:nvSpPr>
        <p:spPr>
          <a:xfrm>
            <a:off x="3884485" y="8685145"/>
            <a:ext cx="2970840" cy="457578"/>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6b9b71c77_1_9:notes"/>
          <p:cNvSpPr>
            <a:spLocks noGrp="1" noRot="1" noChangeAspect="1"/>
          </p:cNvSpPr>
          <p:nvPr>
            <p:ph type="sldImg" idx="2"/>
          </p:nvPr>
        </p:nvSpPr>
        <p:spPr>
          <a:xfrm>
            <a:off x="382588" y="695325"/>
            <a:ext cx="6091237"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g86b9b71c77_1_9:notes"/>
          <p:cNvSpPr txBox="1">
            <a:spLocks noGrp="1"/>
          </p:cNvSpPr>
          <p:nvPr>
            <p:ph type="body" idx="1"/>
          </p:nvPr>
        </p:nvSpPr>
        <p:spPr>
          <a:xfrm>
            <a:off x="674951" y="4311277"/>
            <a:ext cx="5485736" cy="4113960"/>
          </a:xfrm>
          <a:prstGeom prst="rect">
            <a:avLst/>
          </a:prstGeom>
          <a:noFill/>
          <a:ln>
            <a:noFill/>
          </a:ln>
        </p:spPr>
        <p:txBody>
          <a:bodyPr spcFirstLastPara="1" wrap="square" lIns="0" tIns="0" rIns="0" bIns="0" anchor="t" anchorCtr="0">
            <a:noAutofit/>
          </a:bodyPr>
          <a:lstStyle/>
          <a:p>
            <a:pPr marL="215900" lvl="0" indent="-215900" algn="l" rtl="0">
              <a:lnSpc>
                <a:spcPct val="100000"/>
              </a:lnSpc>
              <a:spcBef>
                <a:spcPts val="0"/>
              </a:spcBef>
              <a:spcAft>
                <a:spcPts val="0"/>
              </a:spcAft>
              <a:buNone/>
            </a:pPr>
            <a:r>
              <a:rPr lang="en-US" sz="2000" b="0" strike="noStrike">
                <a:latin typeface="Arial"/>
                <a:ea typeface="Arial"/>
                <a:cs typeface="Arial"/>
                <a:sym typeface="Arial"/>
              </a:rPr>
              <a:t>The rest of the world has something to say about this.  Chapter 12 of the UN Convention on the Rights of Persons with Disabilities says that “State parties shall recognize that persons with disabilities enjoy legal capacity on an equal basis with others in all aspects of life”, this includes the right to support to exercise legal capacity.</a:t>
            </a: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2000" b="0" strike="noStrike">
                <a:latin typeface="Arial"/>
                <a:ea typeface="Arial"/>
                <a:cs typeface="Arial"/>
                <a:sym typeface="Arial"/>
              </a:rPr>
              <a:t>The US signed the treaty, but the Senate has never ratified it so it does not have the force of law in the US.</a:t>
            </a:r>
            <a:endParaRPr sz="2000" b="0"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6b9b71c77_1_14: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g86b9b71c77_1_14:notes"/>
          <p:cNvSpPr txBox="1">
            <a:spLocks noGrp="1"/>
          </p:cNvSpPr>
          <p:nvPr>
            <p:ph type="body" idx="1"/>
          </p:nvPr>
        </p:nvSpPr>
        <p:spPr>
          <a:xfrm>
            <a:off x="685849" y="4400388"/>
            <a:ext cx="5485385" cy="3599450"/>
          </a:xfrm>
          <a:prstGeom prst="rect">
            <a:avLst/>
          </a:prstGeom>
          <a:noFill/>
          <a:ln>
            <a:noFill/>
          </a:ln>
        </p:spPr>
        <p:txBody>
          <a:bodyPr spcFirstLastPara="1" wrap="square" lIns="91225" tIns="45800" rIns="91225" bIns="45800" anchor="t" anchorCtr="0">
            <a:noAutofit/>
          </a:bodyPr>
          <a:lstStyle/>
          <a:p>
            <a:pPr marL="215900" lvl="0" indent="-215900" algn="l" rtl="0">
              <a:lnSpc>
                <a:spcPct val="100000"/>
              </a:lnSpc>
              <a:spcBef>
                <a:spcPts val="0"/>
              </a:spcBef>
              <a:spcAft>
                <a:spcPts val="0"/>
              </a:spcAft>
              <a:buNone/>
            </a:pPr>
            <a:r>
              <a:rPr lang="en-US" sz="1800" b="0" strike="noStrike">
                <a:latin typeface="Arial"/>
                <a:ea typeface="Arial"/>
                <a:cs typeface="Arial"/>
                <a:sym typeface="Arial"/>
              </a:rPr>
              <a:t>We do have, however, a guardianship statute and framework in New Jersey.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There are a few of the most important statutory excerpts up on the screen.  Focus first on the standard for incapacity.  “Lacking capacity to govern himself and manage his own affairs”.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This is a subjective standard, requires two doctors to certify.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We’ll talk more about M.R. later, but for now know that the law in NJ requires judges to consider whether a limited guardianship would suffice before a plenary guardianship, and to make findings specific to each domain of decision making.  GIVE EXAMPLES FROM SLIDE</a:t>
            </a:r>
            <a:endParaRPr sz="1800" b="0" strike="noStrike">
              <a:latin typeface="Arial"/>
              <a:ea typeface="Arial"/>
              <a:cs typeface="Arial"/>
              <a:sym typeface="Arial"/>
            </a:endParaRPr>
          </a:p>
        </p:txBody>
      </p:sp>
      <p:sp>
        <p:nvSpPr>
          <p:cNvPr id="256" name="Google Shape;256;g86b9b71c77_1_14:notes"/>
          <p:cNvSpPr/>
          <p:nvPr/>
        </p:nvSpPr>
        <p:spPr>
          <a:xfrm>
            <a:off x="3884485" y="8685145"/>
            <a:ext cx="2970840" cy="457578"/>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6b9b71c77_1_20:notes"/>
          <p:cNvSpPr>
            <a:spLocks noGrp="1" noRot="1" noChangeAspect="1"/>
          </p:cNvSpPr>
          <p:nvPr>
            <p:ph type="sldImg" idx="2"/>
          </p:nvPr>
        </p:nvSpPr>
        <p:spPr>
          <a:xfrm>
            <a:off x="382588" y="695325"/>
            <a:ext cx="6091237"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g86b9b71c77_1_20:notes"/>
          <p:cNvSpPr txBox="1">
            <a:spLocks noGrp="1"/>
          </p:cNvSpPr>
          <p:nvPr>
            <p:ph type="body" idx="1"/>
          </p:nvPr>
        </p:nvSpPr>
        <p:spPr>
          <a:xfrm>
            <a:off x="685497" y="4343457"/>
            <a:ext cx="5485736" cy="4452724"/>
          </a:xfrm>
          <a:prstGeom prst="rect">
            <a:avLst/>
          </a:prstGeom>
          <a:noFill/>
          <a:ln>
            <a:noFill/>
          </a:ln>
        </p:spPr>
        <p:txBody>
          <a:bodyPr spcFirstLastPara="1" wrap="square" lIns="0" tIns="0" rIns="0" bIns="0" anchor="t" anchorCtr="0">
            <a:noAutofit/>
          </a:bodyPr>
          <a:lstStyle/>
          <a:p>
            <a:pPr marL="215900" lvl="0" indent="-215900" algn="l" rtl="0">
              <a:lnSpc>
                <a:spcPct val="100000"/>
              </a:lnSpc>
              <a:spcBef>
                <a:spcPts val="0"/>
              </a:spcBef>
              <a:spcAft>
                <a:spcPts val="0"/>
              </a:spcAft>
              <a:buNone/>
            </a:pPr>
            <a:r>
              <a:rPr lang="en-US" sz="2000" b="0" strike="noStrike">
                <a:latin typeface="Arial"/>
                <a:ea typeface="Arial"/>
                <a:cs typeface="Arial"/>
                <a:sym typeface="Arial"/>
              </a:rPr>
              <a:t>Remember when I said the standard was subjective and only required the certification of two doctors?  Since 2016, the standard is even lower for adults who qualify for services from DDD.  </a:t>
            </a: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2000" b="0" strike="noStrike">
                <a:latin typeface="Arial"/>
                <a:ea typeface="Arial"/>
                <a:cs typeface="Arial"/>
                <a:sym typeface="Arial"/>
              </a:rPr>
              <a:t>For these guys, there only needs to be one physician or psychologist certification accompanied by a certification from an administrator of a DDD program, a DDD officer, a licensed care professional, or just a copy of an IEP from within the last two years. </a:t>
            </a: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6b9b71c77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86b9b71c77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86b9b71c77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6b9b71c77_1_26: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g86b9b71c77_1_26:notes"/>
          <p:cNvSpPr txBox="1">
            <a:spLocks noGrp="1"/>
          </p:cNvSpPr>
          <p:nvPr>
            <p:ph type="body" idx="1"/>
          </p:nvPr>
        </p:nvSpPr>
        <p:spPr>
          <a:xfrm>
            <a:off x="685849" y="4400388"/>
            <a:ext cx="5485385" cy="3599450"/>
          </a:xfrm>
          <a:prstGeom prst="rect">
            <a:avLst/>
          </a:prstGeom>
          <a:noFill/>
          <a:ln>
            <a:noFill/>
          </a:ln>
        </p:spPr>
        <p:txBody>
          <a:bodyPr spcFirstLastPara="1" wrap="square" lIns="91225" tIns="45800" rIns="91225" bIns="45800" anchor="t" anchorCtr="0">
            <a:noAutofit/>
          </a:bodyPr>
          <a:lstStyle/>
          <a:p>
            <a:pPr marL="215900" lvl="0" indent="-215900" algn="l" rtl="0">
              <a:lnSpc>
                <a:spcPct val="100000"/>
              </a:lnSpc>
              <a:spcBef>
                <a:spcPts val="0"/>
              </a:spcBef>
              <a:spcAft>
                <a:spcPts val="0"/>
              </a:spcAft>
              <a:buNone/>
            </a:pPr>
            <a:r>
              <a:rPr lang="en-US" sz="1800" b="0" strike="noStrike">
                <a:latin typeface="Arial"/>
                <a:ea typeface="Arial"/>
                <a:cs typeface="Arial"/>
                <a:sym typeface="Arial"/>
              </a:rPr>
              <a:t>What if someone had the capacity to designate a power of attorney or health care proxy?  Are they capable of managing their own affairs?</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Would the facts of a less restrictive supported decision making arrangement (formal or informal) be a good defense to incapacity?</a:t>
            </a:r>
            <a:endParaRPr sz="1800" b="0" strike="noStrike">
              <a:latin typeface="Arial"/>
              <a:ea typeface="Arial"/>
              <a:cs typeface="Arial"/>
              <a:sym typeface="Arial"/>
            </a:endParaRPr>
          </a:p>
        </p:txBody>
      </p:sp>
      <p:sp>
        <p:nvSpPr>
          <p:cNvPr id="278" name="Google Shape;278;g86b9b71c77_1_26:notes"/>
          <p:cNvSpPr/>
          <p:nvPr/>
        </p:nvSpPr>
        <p:spPr>
          <a:xfrm>
            <a:off x="3884485" y="8685145"/>
            <a:ext cx="2970840" cy="457578"/>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6b9b71c77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86b9b71c77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Supported decision-making does not go away if the court has judged someone to lack legal capacity.  Without using the words “supported decision-making, New Jersey law clearly requires a guardian to engage the </a:t>
            </a:r>
            <a:endParaRPr/>
          </a:p>
          <a:p>
            <a:pPr marL="0" lvl="0" indent="0" algn="l" rtl="0">
              <a:spcBef>
                <a:spcPts val="0"/>
              </a:spcBef>
              <a:spcAft>
                <a:spcPts val="0"/>
              </a:spcAft>
              <a:buNone/>
            </a:pPr>
            <a:r>
              <a:rPr lang="en-US"/>
              <a:t>incapacitated person in the decision-making process, respect their preferences, and help the ward learn to make decisions as much as possible.  </a:t>
            </a:r>
            <a:endParaRPr/>
          </a:p>
        </p:txBody>
      </p:sp>
      <p:sp>
        <p:nvSpPr>
          <p:cNvPr id="285" name="Google Shape;285;g86b9b71c77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86b9b71c77_1_31: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86b9b71c77_1_31:notes"/>
          <p:cNvSpPr txBox="1">
            <a:spLocks noGrp="1"/>
          </p:cNvSpPr>
          <p:nvPr>
            <p:ph type="body" idx="1"/>
          </p:nvPr>
        </p:nvSpPr>
        <p:spPr>
          <a:xfrm>
            <a:off x="685849" y="4400388"/>
            <a:ext cx="5485385" cy="3599450"/>
          </a:xfrm>
          <a:prstGeom prst="rect">
            <a:avLst/>
          </a:prstGeom>
          <a:noFill/>
          <a:ln>
            <a:noFill/>
          </a:ln>
        </p:spPr>
        <p:txBody>
          <a:bodyPr spcFirstLastPara="1" wrap="square" lIns="91225" tIns="45800" rIns="91225" bIns="45800" anchor="t" anchorCtr="0">
            <a:noAutofit/>
          </a:bodyPr>
          <a:lstStyle/>
          <a:p>
            <a:pPr marL="215900" lvl="0" indent="-215900" algn="l" rtl="0">
              <a:lnSpc>
                <a:spcPct val="100000"/>
              </a:lnSpc>
              <a:spcBef>
                <a:spcPts val="0"/>
              </a:spcBef>
              <a:spcAft>
                <a:spcPts val="0"/>
              </a:spcAft>
              <a:buNone/>
            </a:pPr>
            <a:r>
              <a:rPr lang="en-US" sz="2000" b="0" strike="noStrike">
                <a:latin typeface="Arial"/>
                <a:ea typeface="Arial"/>
                <a:cs typeface="Arial"/>
                <a:sym typeface="Arial"/>
              </a:rPr>
              <a:t>There are some good cases in New Jersey that discuss the rights retained by people in guardianships, even if they are found to be generally incapacitated.  </a:t>
            </a: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2000" b="0" strike="noStrike">
                <a:latin typeface="Arial"/>
                <a:ea typeface="Arial"/>
                <a:cs typeface="Arial"/>
                <a:sym typeface="Arial"/>
              </a:rPr>
              <a:t>In Re Grady:  Parents are the general guardian of their adult daughter who has Down syndrome.  They want to let her be sexually active, but she can’t remember to use birth control.  The hospital won’t perform the ligation without a court order.  </a:t>
            </a: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2000" b="0" strike="noStrike">
                <a:latin typeface="Arial"/>
                <a:ea typeface="Arial"/>
                <a:cs typeface="Arial"/>
                <a:sym typeface="Arial"/>
              </a:rPr>
              <a:t>Essentially, the hospital is saying that the guardians cannot consent to sterilization on behalf of their ward.  </a:t>
            </a:r>
            <a:endParaRPr sz="20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2000" b="0" strike="noStrike">
                <a:latin typeface="Arial"/>
                <a:ea typeface="Arial"/>
                <a:cs typeface="Arial"/>
                <a:sym typeface="Arial"/>
              </a:rPr>
              <a:t>READ SECOND PARAGRAPH</a:t>
            </a:r>
            <a:endParaRPr sz="2000" b="0" strike="noStrike">
              <a:latin typeface="Arial"/>
              <a:ea typeface="Arial"/>
              <a:cs typeface="Arial"/>
              <a:sym typeface="Arial"/>
            </a:endParaRPr>
          </a:p>
        </p:txBody>
      </p:sp>
      <p:sp>
        <p:nvSpPr>
          <p:cNvPr id="293" name="Google Shape;293;g86b9b71c77_1_31:notes"/>
          <p:cNvSpPr/>
          <p:nvPr/>
        </p:nvSpPr>
        <p:spPr>
          <a:xfrm>
            <a:off x="3884485" y="8685145"/>
            <a:ext cx="2970840" cy="457578"/>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6b9b71c77_1_37: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g86b9b71c77_1_37:notes"/>
          <p:cNvSpPr txBox="1">
            <a:spLocks noGrp="1"/>
          </p:cNvSpPr>
          <p:nvPr>
            <p:ph type="body" idx="1"/>
          </p:nvPr>
        </p:nvSpPr>
        <p:spPr>
          <a:xfrm>
            <a:off x="685849" y="4400388"/>
            <a:ext cx="5485385" cy="3599450"/>
          </a:xfrm>
          <a:prstGeom prst="rect">
            <a:avLst/>
          </a:prstGeom>
          <a:noFill/>
          <a:ln>
            <a:noFill/>
          </a:ln>
        </p:spPr>
        <p:txBody>
          <a:bodyPr spcFirstLastPara="1" wrap="square" lIns="91225" tIns="45800" rIns="91225" bIns="45800" anchor="t" anchorCtr="0">
            <a:noAutofit/>
          </a:bodyPr>
          <a:lstStyle/>
          <a:p>
            <a:pPr marL="215900" lvl="0" indent="-215900" algn="l" rtl="0">
              <a:lnSpc>
                <a:spcPct val="100000"/>
              </a:lnSpc>
              <a:spcBef>
                <a:spcPts val="0"/>
              </a:spcBef>
              <a:spcAft>
                <a:spcPts val="0"/>
              </a:spcAft>
              <a:buNone/>
            </a:pPr>
            <a:r>
              <a:rPr lang="en-US" sz="1800" b="0" strike="noStrike">
                <a:latin typeface="Arial"/>
                <a:ea typeface="Arial"/>
                <a:cs typeface="Arial"/>
                <a:sym typeface="Arial"/>
              </a:rPr>
              <a:t>If you read no other case, read M.R.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Facts: guardianship dispute between divorced parents of adult daughter.  One fun parent, one structured parent.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M.R. had a preference for which parent she wanted to live with.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Building on Grady and the NJ constitution’s “inalienable right” to self-determination, the court finds READ SECOND PARAGRAPH.</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Another holding regarding the burden of proof - Someone who wants to limit right to self-determination bears the burden of proving specific incapacity by clear and convincing evidence.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endParaRPr sz="1800">
              <a:latin typeface="Arial"/>
              <a:ea typeface="Arial"/>
              <a:cs typeface="Arial"/>
              <a:sym typeface="Arial"/>
            </a:endParaRPr>
          </a:p>
          <a:p>
            <a:pPr marL="215900" lvl="0" indent="-215900" algn="l" rtl="0">
              <a:lnSpc>
                <a:spcPct val="100000"/>
              </a:lnSpc>
              <a:spcBef>
                <a:spcPts val="0"/>
              </a:spcBef>
              <a:spcAft>
                <a:spcPts val="0"/>
              </a:spcAft>
              <a:buNone/>
            </a:pPr>
            <a:endParaRPr sz="1800">
              <a:latin typeface="Arial"/>
              <a:ea typeface="Arial"/>
              <a:cs typeface="Arial"/>
              <a:sym typeface="Arial"/>
            </a:endParaRPr>
          </a:p>
        </p:txBody>
      </p:sp>
      <p:sp>
        <p:nvSpPr>
          <p:cNvPr id="300" name="Google Shape;300;g86b9b71c77_1_37:notes"/>
          <p:cNvSpPr/>
          <p:nvPr/>
        </p:nvSpPr>
        <p:spPr>
          <a:xfrm>
            <a:off x="3884485" y="8685145"/>
            <a:ext cx="2970840" cy="457578"/>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Add Presenters names &amp; titles in Text Box</a:t>
            </a:r>
            <a:endParaRPr/>
          </a:p>
        </p:txBody>
      </p:sp>
      <p:sp>
        <p:nvSpPr>
          <p:cNvPr id="175" name="Google Shape;1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6b9b71c77_1_43: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g86b9b71c77_1_43:notes"/>
          <p:cNvSpPr txBox="1">
            <a:spLocks noGrp="1"/>
          </p:cNvSpPr>
          <p:nvPr>
            <p:ph type="body" idx="1"/>
          </p:nvPr>
        </p:nvSpPr>
        <p:spPr>
          <a:xfrm>
            <a:off x="685849" y="4400388"/>
            <a:ext cx="5485385" cy="3599450"/>
          </a:xfrm>
          <a:prstGeom prst="rect">
            <a:avLst/>
          </a:prstGeom>
          <a:noFill/>
          <a:ln>
            <a:noFill/>
          </a:ln>
        </p:spPr>
        <p:txBody>
          <a:bodyPr spcFirstLastPara="1" wrap="square" lIns="91225" tIns="45800" rIns="91225" bIns="45800" anchor="t" anchorCtr="0">
            <a:noAutofit/>
          </a:bodyPr>
          <a:lstStyle/>
          <a:p>
            <a:pPr marL="215900" lvl="0" indent="-215900" algn="l" rtl="0">
              <a:lnSpc>
                <a:spcPct val="100000"/>
              </a:lnSpc>
              <a:spcBef>
                <a:spcPts val="0"/>
              </a:spcBef>
              <a:spcAft>
                <a:spcPts val="0"/>
              </a:spcAft>
              <a:buNone/>
            </a:pPr>
            <a:r>
              <a:rPr lang="en-US" sz="1800" b="0" strike="noStrike">
                <a:latin typeface="Arial"/>
                <a:ea typeface="Arial"/>
                <a:cs typeface="Arial"/>
                <a:sym typeface="Arial"/>
              </a:rPr>
              <a:t>READ PARAGRAPH 1 and 2.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endParaRPr sz="1800">
              <a:latin typeface="Arial"/>
              <a:ea typeface="Arial"/>
              <a:cs typeface="Arial"/>
              <a:sym typeface="Arial"/>
            </a:endParaRPr>
          </a:p>
          <a:p>
            <a:pPr marL="215900" lvl="0" indent="-215900" algn="l" rtl="0">
              <a:lnSpc>
                <a:spcPct val="100000"/>
              </a:lnSpc>
              <a:spcBef>
                <a:spcPts val="0"/>
              </a:spcBef>
              <a:spcAft>
                <a:spcPts val="0"/>
              </a:spcAft>
              <a:buNone/>
            </a:pPr>
            <a:r>
              <a:rPr lang="en-US" sz="1800">
                <a:latin typeface="Arial"/>
                <a:ea typeface="Arial"/>
                <a:cs typeface="Arial"/>
                <a:sym typeface="Arial"/>
              </a:rPr>
              <a:t>Rule 4:86-7 contains enforcement mechanisms, which always allow the incapacitated person to request the court review the guardian’s actions or decisions, and to hire an attorney to help them fight for their expressed wishes.  </a:t>
            </a:r>
            <a:endParaRPr sz="1800">
              <a:latin typeface="Arial"/>
              <a:ea typeface="Arial"/>
              <a:cs typeface="Arial"/>
              <a:sym typeface="Arial"/>
            </a:endParaRPr>
          </a:p>
        </p:txBody>
      </p:sp>
      <p:sp>
        <p:nvSpPr>
          <p:cNvPr id="307" name="Google Shape;307;g86b9b71c77_1_43:notes"/>
          <p:cNvSpPr/>
          <p:nvPr/>
        </p:nvSpPr>
        <p:spPr>
          <a:xfrm>
            <a:off x="3884485" y="8685145"/>
            <a:ext cx="2970840" cy="457578"/>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6b9b71c77_1_49: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g86b9b71c77_1_49:notes"/>
          <p:cNvSpPr txBox="1">
            <a:spLocks noGrp="1"/>
          </p:cNvSpPr>
          <p:nvPr>
            <p:ph type="body" idx="1"/>
          </p:nvPr>
        </p:nvSpPr>
        <p:spPr>
          <a:xfrm>
            <a:off x="685849" y="4400388"/>
            <a:ext cx="5485385" cy="3599450"/>
          </a:xfrm>
          <a:prstGeom prst="rect">
            <a:avLst/>
          </a:prstGeom>
          <a:noFill/>
          <a:ln>
            <a:noFill/>
          </a:ln>
        </p:spPr>
        <p:txBody>
          <a:bodyPr spcFirstLastPara="1" wrap="square" lIns="91225" tIns="45800" rIns="91225" bIns="45800" anchor="t" anchorCtr="0">
            <a:noAutofit/>
          </a:bodyPr>
          <a:lstStyle/>
          <a:p>
            <a:pPr marL="215900" lvl="0" indent="-215900" algn="l" rtl="0">
              <a:lnSpc>
                <a:spcPct val="100000"/>
              </a:lnSpc>
              <a:spcBef>
                <a:spcPts val="0"/>
              </a:spcBef>
              <a:spcAft>
                <a:spcPts val="0"/>
              </a:spcAft>
              <a:buNone/>
            </a:pPr>
            <a:r>
              <a:rPr lang="en-US" sz="1800" b="0" strike="noStrike">
                <a:latin typeface="Arial"/>
                <a:ea typeface="Arial"/>
                <a:cs typeface="Arial"/>
                <a:sym typeface="Arial"/>
              </a:rPr>
              <a:t>Though relatively rare, individuals can be restored to legal capacity.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Mario Lemieux retired in 1997 after going through years of treatment for hodgkins lymphoma, a herniated disc, and chronic tendinitis.  He made a comeback to the NHL in 2000 and played until 2005 with several MVP-level years, an olympic appearance for Team Canada, and </a:t>
            </a:r>
            <a:r>
              <a:rPr lang="en-US" sz="1800">
                <a:latin typeface="Arial"/>
                <a:ea typeface="Arial"/>
                <a:cs typeface="Arial"/>
                <a:sym typeface="Arial"/>
              </a:rPr>
              <a:t>one more close run for a Stanley Cup</a:t>
            </a:r>
            <a:r>
              <a:rPr lang="en-US" sz="1800" b="0" strike="noStrike">
                <a:latin typeface="Arial"/>
                <a:ea typeface="Arial"/>
                <a:cs typeface="Arial"/>
                <a:sym typeface="Arial"/>
              </a:rPr>
              <a:t>. The proof of hi</a:t>
            </a:r>
            <a:r>
              <a:rPr lang="en-US" sz="1800">
                <a:latin typeface="Arial"/>
                <a:ea typeface="Arial"/>
                <a:cs typeface="Arial"/>
                <a:sym typeface="Arial"/>
              </a:rPr>
              <a:t>s ability to come back and play top-tier hockey was in the results. </a:t>
            </a:r>
            <a:endParaRPr sz="1800" b="0" strike="noStrike">
              <a:latin typeface="Arial"/>
              <a:ea typeface="Arial"/>
              <a:cs typeface="Arial"/>
              <a:sym typeface="Arial"/>
            </a:endParaRPr>
          </a:p>
          <a:p>
            <a:pPr marL="215900" lvl="0" indent="-215900" algn="l" rtl="0">
              <a:lnSpc>
                <a:spcPct val="100000"/>
              </a:lnSpc>
              <a:spcBef>
                <a:spcPts val="0"/>
              </a:spcBef>
              <a:spcAft>
                <a:spcPts val="0"/>
              </a:spcAft>
              <a:buNone/>
            </a:pPr>
            <a:r>
              <a:rPr lang="en-US" sz="1800" b="0" strike="noStrike">
                <a:latin typeface="Arial"/>
                <a:ea typeface="Arial"/>
                <a:cs typeface="Arial"/>
                <a:sym typeface="Arial"/>
              </a:rPr>
              <a:t>The same subjective test for incapacity is applied if an individual applies for restoration of capacity – two certifications for physicians stating that an individual is now </a:t>
            </a:r>
            <a:r>
              <a:rPr lang="en-US" sz="1800">
                <a:latin typeface="Arial"/>
                <a:ea typeface="Arial"/>
                <a:cs typeface="Arial"/>
                <a:sym typeface="Arial"/>
              </a:rPr>
              <a:t>“</a:t>
            </a:r>
            <a:r>
              <a:rPr lang="en-US" sz="1800" b="0" strike="noStrike">
                <a:latin typeface="Arial"/>
                <a:ea typeface="Arial"/>
                <a:cs typeface="Arial"/>
                <a:sym typeface="Arial"/>
              </a:rPr>
              <a:t>capable of governing himself and managing his own affairs”.  This is usually the hardest part, finding two doctors willing to go out on a limb.  The best proof for restoring capacity</a:t>
            </a:r>
            <a:r>
              <a:rPr lang="en-US" sz="1800">
                <a:latin typeface="Arial"/>
                <a:ea typeface="Arial"/>
                <a:cs typeface="Arial"/>
                <a:sym typeface="Arial"/>
              </a:rPr>
              <a:t> is going to be in the results- has the person demonstrated the ability to make decisions or enlist support when needed?</a:t>
            </a:r>
            <a:endParaRPr sz="1800" b="0" strike="noStrike">
              <a:latin typeface="Arial"/>
              <a:ea typeface="Arial"/>
              <a:cs typeface="Arial"/>
              <a:sym typeface="Arial"/>
            </a:endParaRPr>
          </a:p>
        </p:txBody>
      </p:sp>
      <p:sp>
        <p:nvSpPr>
          <p:cNvPr id="314" name="Google Shape;314;g86b9b71c77_1_49:notes"/>
          <p:cNvSpPr/>
          <p:nvPr/>
        </p:nvSpPr>
        <p:spPr>
          <a:xfrm>
            <a:off x="3884485" y="8685145"/>
            <a:ext cx="2970840" cy="457578"/>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Text Box – Add any additional information about us pertinent to your presentation or duplicate this slide and continue on the next </a:t>
            </a:r>
            <a:endParaRPr/>
          </a:p>
        </p:txBody>
      </p:sp>
      <p:sp>
        <p:nvSpPr>
          <p:cNvPr id="184" name="Google Shape;1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6b9b71c7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86b9b71c7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86b9b71c77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Quote slide – Use this slide to include an important quote as a reference or a statistic that is pertinent to your presentation. </a:t>
            </a: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Scenario: your car stalls on the highway while you are on a road trip.  </a:t>
            </a:r>
            <a:endParaRPr/>
          </a:p>
          <a:p>
            <a:pPr marL="0" lvl="0" indent="0" algn="l" rtl="0">
              <a:spcBef>
                <a:spcPts val="0"/>
              </a:spcBef>
              <a:spcAft>
                <a:spcPts val="0"/>
              </a:spcAft>
              <a:buNone/>
            </a:pPr>
            <a:r>
              <a:rPr lang="en-US"/>
              <a:t>-Decide to pull over, put on the flashers, call a tow truck?</a:t>
            </a:r>
            <a:endParaRPr/>
          </a:p>
          <a:p>
            <a:pPr marL="0" lvl="0" indent="0" algn="l" rtl="0">
              <a:spcBef>
                <a:spcPts val="0"/>
              </a:spcBef>
              <a:spcAft>
                <a:spcPts val="0"/>
              </a:spcAft>
              <a:buNone/>
            </a:pPr>
            <a:r>
              <a:rPr lang="en-US"/>
              <a:t>	-How do you know to do that?</a:t>
            </a:r>
            <a:endParaRPr/>
          </a:p>
          <a:p>
            <a:pPr marL="0" lvl="0" indent="0" algn="l" rtl="0">
              <a:spcBef>
                <a:spcPts val="0"/>
              </a:spcBef>
              <a:spcAft>
                <a:spcPts val="0"/>
              </a:spcAft>
              <a:buNone/>
            </a:pPr>
            <a:r>
              <a:rPr lang="en-US"/>
              <a:t>-Tow truck brings you to the mechanic, how do you decide what to do?  Do you speak with the mechanic, get an estimate for repair, maybe decide to scrap the car?  </a:t>
            </a:r>
            <a:endParaRPr/>
          </a:p>
          <a:p>
            <a:pPr marL="0" lvl="0" indent="0" algn="l" rtl="0">
              <a:spcBef>
                <a:spcPts val="0"/>
              </a:spcBef>
              <a:spcAft>
                <a:spcPts val="0"/>
              </a:spcAft>
              <a:buNone/>
            </a:pPr>
            <a:r>
              <a:rPr lang="en-US"/>
              <a:t>-Before you talked with the mechanic, were you competent to decide?  Ran out of gas vs. transmission exploded.  </a:t>
            </a:r>
            <a:endParaRPr/>
          </a:p>
          <a:p>
            <a:pPr marL="0" lvl="0" indent="0" algn="l" rtl="0">
              <a:spcBef>
                <a:spcPts val="0"/>
              </a:spcBef>
              <a:spcAft>
                <a:spcPts val="0"/>
              </a:spcAft>
              <a:buNone/>
            </a:pPr>
            <a:r>
              <a:rPr lang="en-US"/>
              <a:t>-Even after hearing from the mechanic, might you call your brother? Your normal mechanic back home?</a:t>
            </a:r>
            <a:endParaRPr/>
          </a:p>
          <a:p>
            <a:pPr marL="0" lvl="0" indent="0" algn="l" rtl="0">
              <a:spcBef>
                <a:spcPts val="0"/>
              </a:spcBef>
              <a:spcAft>
                <a:spcPts val="0"/>
              </a:spcAft>
              <a:buNone/>
            </a:pPr>
            <a:r>
              <a:rPr lang="en-US"/>
              <a:t>-Who is ultimately responsible to decide?  </a:t>
            </a:r>
            <a:endParaRPr/>
          </a:p>
          <a:p>
            <a:pPr marL="0" lvl="0" indent="0" algn="l" rtl="0">
              <a:spcBef>
                <a:spcPts val="0"/>
              </a:spcBef>
              <a:spcAft>
                <a:spcPts val="0"/>
              </a:spcAft>
              <a:buNone/>
            </a:pPr>
            <a:endParaRPr/>
          </a:p>
          <a:p>
            <a:pPr marL="0" lvl="0" indent="0" algn="l" rtl="0">
              <a:spcBef>
                <a:spcPts val="0"/>
              </a:spcBef>
              <a:spcAft>
                <a:spcPts val="0"/>
              </a:spcAft>
              <a:buNone/>
            </a:pPr>
            <a:r>
              <a:rPr lang="en-US"/>
              <a:t>Maybe all those decision are just too overwhelming and you don’t make any of them.  Deciding not to decide is still an exercise in decision making.</a:t>
            </a:r>
            <a:endParaRPr/>
          </a:p>
          <a:p>
            <a:pPr marL="0" lvl="0" indent="0" algn="l" rtl="0">
              <a:spcBef>
                <a:spcPts val="0"/>
              </a:spcBef>
              <a:spcAft>
                <a:spcPts val="0"/>
              </a:spcAft>
              <a:buNone/>
            </a:pPr>
            <a:r>
              <a:rPr lang="en-US"/>
              <a:t>No matter how that came out, you probably just used supported decision making to respond to an unexpected problem.  The same thing happens all the time, talking to doctors before a medical procedure, renting an apartment in a new state.  </a:t>
            </a:r>
            <a:endParaRPr/>
          </a:p>
          <a:p>
            <a:pPr marL="0" lvl="0" indent="0" algn="l" rtl="0">
              <a:spcBef>
                <a:spcPts val="0"/>
              </a:spcBef>
              <a:spcAft>
                <a:spcPts val="0"/>
              </a:spcAft>
              <a:buNone/>
            </a:pPr>
            <a:r>
              <a:rPr lang="en-US"/>
              <a:t>Sometimes, even with help, people </a:t>
            </a:r>
            <a:r>
              <a:rPr lang="en-US" u="sng"/>
              <a:t>without</a:t>
            </a:r>
            <a:r>
              <a:rPr lang="en-US"/>
              <a:t> disabilities are allowed to make mistakes or decide without fully understand the risks.  Renting in the wrong part of town, deciding to get that Nickelback tattoo, investing with Bernie Madoff.</a:t>
            </a:r>
            <a:endParaRPr/>
          </a:p>
          <a:p>
            <a:pPr marL="0" lvl="0" indent="0" algn="l" rtl="0">
              <a:spcBef>
                <a:spcPts val="0"/>
              </a:spcBef>
              <a:spcAft>
                <a:spcPts val="0"/>
              </a:spcAft>
              <a:buNone/>
            </a:pPr>
            <a:endParaRPr/>
          </a:p>
          <a:p>
            <a:pPr marL="0" lvl="0" indent="0" algn="l" rtl="0">
              <a:spcBef>
                <a:spcPts val="0"/>
              </a:spcBef>
              <a:spcAft>
                <a:spcPts val="0"/>
              </a:spcAft>
              <a:buNone/>
            </a:pPr>
            <a:r>
              <a:rPr lang="en-US"/>
              <a:t>Decision making isn’t all that different for people with cognitive disabilities (whether developmental, psychiatric, or brain-injury).  </a:t>
            </a:r>
            <a:endParaRPr/>
          </a:p>
          <a:p>
            <a:pPr marL="0" lvl="0" indent="0" algn="l" rtl="0">
              <a:spcBef>
                <a:spcPts val="0"/>
              </a:spcBef>
              <a:spcAft>
                <a:spcPts val="0"/>
              </a:spcAft>
              <a:buNone/>
            </a:pPr>
            <a:r>
              <a:rPr lang="en-US"/>
              <a:t>The difference might be how far into routine decisions support might be needed or how heavily the individual relies on support to make decisions.  </a:t>
            </a:r>
            <a:endParaRPr/>
          </a:p>
          <a:p>
            <a:pPr marL="0" lvl="0" indent="0" algn="l" rtl="0">
              <a:spcBef>
                <a:spcPts val="0"/>
              </a:spcBef>
              <a:spcAft>
                <a:spcPts val="0"/>
              </a:spcAft>
              <a:buNone/>
            </a:pPr>
            <a:r>
              <a:rPr lang="en-US"/>
              <a:t>Beware someone claiming to be a “supported decision-maker” for someone else.  </a:t>
            </a:r>
            <a:endParaRPr/>
          </a:p>
          <a:p>
            <a:pPr marL="0" lvl="0" indent="0" algn="l" rtl="0">
              <a:spcBef>
                <a:spcPts val="0"/>
              </a:spcBef>
              <a:spcAft>
                <a:spcPts val="0"/>
              </a:spcAft>
              <a:buNone/>
            </a:pPr>
            <a:r>
              <a:rPr lang="en-US"/>
              <a:t>Not going into any great depth on powers of attorney or healthcare proxies, which are formal appointment of agents to act on your behalf.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7" name="Google Shape;2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6"/>
        <p:cNvGrpSpPr/>
        <p:nvPr/>
      </p:nvGrpSpPr>
      <p:grpSpPr>
        <a:xfrm>
          <a:off x="0" y="0"/>
          <a:ext cx="0" cy="0"/>
          <a:chOff x="0" y="0"/>
          <a:chExt cx="0" cy="0"/>
        </a:xfrm>
      </p:grpSpPr>
      <p:sp>
        <p:nvSpPr>
          <p:cNvPr id="17" name="Google Shape;17;p2"/>
          <p:cNvSpPr/>
          <p:nvPr/>
        </p:nvSpPr>
        <p:spPr>
          <a:xfrm>
            <a:off x="0" y="0"/>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mt="90000"/>
            </a:blip>
            <a:tile tx="0" ty="0" sx="100000" sy="100000" flip="none" algn="tl"/>
          </a:blipFill>
          <a:ln w="19050" cap="flat" cmpd="sng">
            <a:solidFill>
              <a:schemeClr val="accent1"/>
            </a:solidFill>
            <a:prstDash val="solid"/>
            <a:round/>
            <a:headEnd type="none" w="sm" len="sm"/>
            <a:tailEnd type="none" w="sm" len="sm"/>
          </a:ln>
        </p:spPr>
      </p:sp>
      <p:sp>
        <p:nvSpPr>
          <p:cNvPr id="18" name="Google Shape;18;p2"/>
          <p:cNvSpPr txBox="1">
            <a:spLocks noGrp="1"/>
          </p:cNvSpPr>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5400"/>
              <a:buFont typeface="Century Gothic"/>
              <a:buNone/>
              <a:defRPr sz="54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816052" y="5286625"/>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rgbClr val="919191"/>
                </a:solidFill>
              </a:defRPr>
            </a:lvl2pPr>
            <a:lvl3pPr lvl="2" algn="ctr">
              <a:spcBef>
                <a:spcPts val="600"/>
              </a:spcBef>
              <a:spcAft>
                <a:spcPts val="0"/>
              </a:spcAft>
              <a:buSzPts val="1400"/>
              <a:buNone/>
              <a:defRPr>
                <a:solidFill>
                  <a:srgbClr val="919191"/>
                </a:solidFill>
              </a:defRPr>
            </a:lvl3pPr>
            <a:lvl4pPr lvl="3" algn="ctr">
              <a:spcBef>
                <a:spcPts val="600"/>
              </a:spcBef>
              <a:spcAft>
                <a:spcPts val="0"/>
              </a:spcAft>
              <a:buSzPts val="1200"/>
              <a:buNone/>
              <a:defRPr>
                <a:solidFill>
                  <a:srgbClr val="919191"/>
                </a:solidFill>
              </a:defRPr>
            </a:lvl4pPr>
            <a:lvl5pPr lvl="4" algn="ctr">
              <a:spcBef>
                <a:spcPts val="600"/>
              </a:spcBef>
              <a:spcAft>
                <a:spcPts val="0"/>
              </a:spcAft>
              <a:buSzPts val="1200"/>
              <a:buNone/>
              <a:defRPr>
                <a:solidFill>
                  <a:srgbClr val="919191"/>
                </a:solidFill>
              </a:defRPr>
            </a:lvl5pPr>
            <a:lvl6pPr lvl="5" algn="ctr">
              <a:spcBef>
                <a:spcPts val="600"/>
              </a:spcBef>
              <a:spcAft>
                <a:spcPts val="0"/>
              </a:spcAft>
              <a:buSzPts val="1200"/>
              <a:buNone/>
              <a:defRPr>
                <a:solidFill>
                  <a:srgbClr val="919191"/>
                </a:solidFill>
              </a:defRPr>
            </a:lvl6pPr>
            <a:lvl7pPr lvl="6" algn="ctr">
              <a:spcBef>
                <a:spcPts val="600"/>
              </a:spcBef>
              <a:spcAft>
                <a:spcPts val="0"/>
              </a:spcAft>
              <a:buSzPts val="1200"/>
              <a:buNone/>
              <a:defRPr>
                <a:solidFill>
                  <a:srgbClr val="919191"/>
                </a:solidFill>
              </a:defRPr>
            </a:lvl7pPr>
            <a:lvl8pPr lvl="7" algn="ctr">
              <a:spcBef>
                <a:spcPts val="600"/>
              </a:spcBef>
              <a:spcAft>
                <a:spcPts val="0"/>
              </a:spcAft>
              <a:buSzPts val="1200"/>
              <a:buNone/>
              <a:defRPr>
                <a:solidFill>
                  <a:srgbClr val="919191"/>
                </a:solidFill>
              </a:defRPr>
            </a:lvl8pPr>
            <a:lvl9pPr lvl="8" algn="ctr">
              <a:spcBef>
                <a:spcPts val="600"/>
              </a:spcBef>
              <a:spcAft>
                <a:spcPts val="600"/>
              </a:spcAft>
              <a:buSzPts val="1200"/>
              <a:buNone/>
              <a:defRPr>
                <a:solidFill>
                  <a:srgbClr val="919191"/>
                </a:solidFill>
              </a:defRPr>
            </a:lvl9pPr>
          </a:lstStyle>
          <a:p>
            <a:endParaRPr/>
          </a:p>
        </p:txBody>
      </p:sp>
      <p:sp>
        <p:nvSpPr>
          <p:cNvPr id="20" name="Google Shape;20;p2"/>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810000" y="6041362"/>
            <a:ext cx="105720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cxnSp>
        <p:nvCxnSpPr>
          <p:cNvPr id="23" name="Google Shape;23;p2"/>
          <p:cNvCxnSpPr/>
          <p:nvPr/>
        </p:nvCxnSpPr>
        <p:spPr>
          <a:xfrm>
            <a:off x="2849336" y="4931229"/>
            <a:ext cx="9342664" cy="0"/>
          </a:xfrm>
          <a:prstGeom prst="straightConnector1">
            <a:avLst/>
          </a:prstGeom>
          <a:noFill/>
          <a:ln w="57150" cap="flat" cmpd="sng">
            <a:solidFill>
              <a:srgbClr val="AC033A"/>
            </a:solidFill>
            <a:prstDash val="solid"/>
            <a:round/>
            <a:headEnd type="none" w="sm" len="sm"/>
            <a:tailEnd type="none" w="sm" len="sm"/>
          </a:ln>
        </p:spPr>
      </p:cxnSp>
      <p:cxnSp>
        <p:nvCxnSpPr>
          <p:cNvPr id="24" name="Google Shape;24;p2"/>
          <p:cNvCxnSpPr/>
          <p:nvPr/>
        </p:nvCxnSpPr>
        <p:spPr>
          <a:xfrm>
            <a:off x="0" y="4931229"/>
            <a:ext cx="2016579" cy="0"/>
          </a:xfrm>
          <a:prstGeom prst="straightConnector1">
            <a:avLst/>
          </a:prstGeom>
          <a:noFill/>
          <a:ln w="57150" cap="flat" cmpd="sng">
            <a:solidFill>
              <a:srgbClr val="AC033A"/>
            </a:solidFill>
            <a:prstDash val="solid"/>
            <a:round/>
            <a:headEnd type="none" w="sm" len="sm"/>
            <a:tailEnd type="none" w="sm" len="sm"/>
          </a:ln>
        </p:spPr>
      </p:cxnSp>
      <p:cxnSp>
        <p:nvCxnSpPr>
          <p:cNvPr id="25" name="Google Shape;25;p2"/>
          <p:cNvCxnSpPr/>
          <p:nvPr/>
        </p:nvCxnSpPr>
        <p:spPr>
          <a:xfrm>
            <a:off x="2016579" y="4931229"/>
            <a:ext cx="383721" cy="308228"/>
          </a:xfrm>
          <a:prstGeom prst="straightConnector1">
            <a:avLst/>
          </a:prstGeom>
          <a:noFill/>
          <a:ln w="57150" cap="flat" cmpd="sng">
            <a:solidFill>
              <a:srgbClr val="AC033A"/>
            </a:solidFill>
            <a:prstDash val="solid"/>
            <a:round/>
            <a:headEnd type="none" w="sm" len="sm"/>
            <a:tailEnd type="none" w="sm" len="sm"/>
          </a:ln>
        </p:spPr>
      </p:cxnSp>
      <p:cxnSp>
        <p:nvCxnSpPr>
          <p:cNvPr id="26" name="Google Shape;26;p2"/>
          <p:cNvCxnSpPr/>
          <p:nvPr/>
        </p:nvCxnSpPr>
        <p:spPr>
          <a:xfrm rot="10800000" flipH="1">
            <a:off x="2414388" y="4931229"/>
            <a:ext cx="434948" cy="308228"/>
          </a:xfrm>
          <a:prstGeom prst="straightConnector1">
            <a:avLst/>
          </a:prstGeom>
          <a:noFill/>
          <a:ln w="57150" cap="flat" cmpd="sng">
            <a:solidFill>
              <a:srgbClr val="AC033A"/>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11"/>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mt="90000"/>
            </a:blip>
            <a:tile tx="0" ty="0" sx="100000" sy="100000" flip="none" algn="tl"/>
          </a:blipFill>
          <a:ln w="9525"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4" name="Google Shape;114;p11"/>
          <p:cNvSpPr txBox="1">
            <a:spLocks noGrp="1"/>
          </p:cNvSpPr>
          <p:nvPr>
            <p:ph type="title"/>
          </p:nvPr>
        </p:nvSpPr>
        <p:spPr>
          <a:xfrm>
            <a:off x="596348" y="447188"/>
            <a:ext cx="10785650"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4000"/>
              <a:buFont typeface="Century Gothic"/>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1"/>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cxnSp>
        <p:nvCxnSpPr>
          <p:cNvPr id="118" name="Google Shape;118;p11"/>
          <p:cNvCxnSpPr/>
          <p:nvPr/>
        </p:nvCxnSpPr>
        <p:spPr>
          <a:xfrm>
            <a:off x="2849336" y="1877760"/>
            <a:ext cx="9342664" cy="0"/>
          </a:xfrm>
          <a:prstGeom prst="straightConnector1">
            <a:avLst/>
          </a:prstGeom>
          <a:noFill/>
          <a:ln w="57150" cap="flat" cmpd="sng">
            <a:solidFill>
              <a:srgbClr val="AC033A"/>
            </a:solidFill>
            <a:prstDash val="solid"/>
            <a:round/>
            <a:headEnd type="none" w="sm" len="sm"/>
            <a:tailEnd type="none" w="sm" len="sm"/>
          </a:ln>
        </p:spPr>
      </p:cxnSp>
      <p:cxnSp>
        <p:nvCxnSpPr>
          <p:cNvPr id="119" name="Google Shape;119;p11"/>
          <p:cNvCxnSpPr/>
          <p:nvPr/>
        </p:nvCxnSpPr>
        <p:spPr>
          <a:xfrm>
            <a:off x="0" y="1877760"/>
            <a:ext cx="2016579" cy="0"/>
          </a:xfrm>
          <a:prstGeom prst="straightConnector1">
            <a:avLst/>
          </a:prstGeom>
          <a:noFill/>
          <a:ln w="57150" cap="flat" cmpd="sng">
            <a:solidFill>
              <a:srgbClr val="AC033A"/>
            </a:solidFill>
            <a:prstDash val="solid"/>
            <a:round/>
            <a:headEnd type="none" w="sm" len="sm"/>
            <a:tailEnd type="none" w="sm" len="sm"/>
          </a:ln>
        </p:spPr>
      </p:cxnSp>
      <p:cxnSp>
        <p:nvCxnSpPr>
          <p:cNvPr id="120" name="Google Shape;120;p11"/>
          <p:cNvCxnSpPr/>
          <p:nvPr/>
        </p:nvCxnSpPr>
        <p:spPr>
          <a:xfrm>
            <a:off x="2016579" y="1877760"/>
            <a:ext cx="383721" cy="308228"/>
          </a:xfrm>
          <a:prstGeom prst="straightConnector1">
            <a:avLst/>
          </a:prstGeom>
          <a:noFill/>
          <a:ln w="57150" cap="flat" cmpd="sng">
            <a:solidFill>
              <a:srgbClr val="AC033A"/>
            </a:solidFill>
            <a:prstDash val="solid"/>
            <a:round/>
            <a:headEnd type="none" w="sm" len="sm"/>
            <a:tailEnd type="none" w="sm" len="sm"/>
          </a:ln>
        </p:spPr>
      </p:cxnSp>
      <p:cxnSp>
        <p:nvCxnSpPr>
          <p:cNvPr id="121" name="Google Shape;121;p11"/>
          <p:cNvCxnSpPr/>
          <p:nvPr/>
        </p:nvCxnSpPr>
        <p:spPr>
          <a:xfrm rot="10800000" flipH="1">
            <a:off x="2414388" y="1877760"/>
            <a:ext cx="434948" cy="308228"/>
          </a:xfrm>
          <a:prstGeom prst="straightConnector1">
            <a:avLst/>
          </a:prstGeom>
          <a:noFill/>
          <a:ln w="57150" cap="flat" cmpd="sng">
            <a:solidFill>
              <a:srgbClr val="AC033A"/>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
        <p:cNvGrpSpPr/>
        <p:nvPr/>
      </p:nvGrpSpPr>
      <p:grpSpPr>
        <a:xfrm>
          <a:off x="0" y="0"/>
          <a:ext cx="0" cy="0"/>
          <a:chOff x="0" y="0"/>
          <a:chExt cx="0" cy="0"/>
        </a:xfrm>
      </p:grpSpPr>
      <p:sp>
        <p:nvSpPr>
          <p:cNvPr id="123" name="Google Shape;123;p12"/>
          <p:cNvSpPr/>
          <p:nvPr/>
        </p:nvSpPr>
        <p:spPr>
          <a:xfrm>
            <a:off x="1073151" y="446087"/>
            <a:ext cx="3547533" cy="181465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rgbClr val="AC033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24" name="Google Shape;124;p12"/>
          <p:cNvSpPr txBox="1">
            <a:spLocks noGrp="1"/>
          </p:cNvSpPr>
          <p:nvPr>
            <p:ph type="title"/>
          </p:nvPr>
        </p:nvSpPr>
        <p:spPr>
          <a:xfrm>
            <a:off x="1073151" y="446087"/>
            <a:ext cx="3547533" cy="1634337"/>
          </a:xfrm>
          <a:prstGeom prst="rect">
            <a:avLst/>
          </a:prstGeom>
          <a:solidFill>
            <a:srgbClr val="D4EAF1"/>
          </a:solidFill>
          <a:ln w="19050" cap="flat" cmpd="sng">
            <a:solidFill>
              <a:schemeClr val="accent1"/>
            </a:solidFill>
            <a:prstDash val="solid"/>
            <a:round/>
            <a:headEnd type="none" w="sm" len="sm"/>
            <a:tailEnd type="none" w="sm" len="sm"/>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2000"/>
              <a:buFont typeface="Century Gothic"/>
              <a:buNone/>
              <a:defRPr sz="2000"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2"/>
          <p:cNvSpPr txBox="1">
            <a:spLocks noGrp="1"/>
          </p:cNvSpPr>
          <p:nvPr>
            <p:ph type="body" idx="1"/>
          </p:nvPr>
        </p:nvSpPr>
        <p:spPr>
          <a:xfrm>
            <a:off x="4855633" y="446088"/>
            <a:ext cx="6252633" cy="54149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lvl="0" indent="-342900" algn="l">
              <a:spcBef>
                <a:spcPts val="360"/>
              </a:spcBef>
              <a:spcAft>
                <a:spcPts val="0"/>
              </a:spcAft>
              <a:buSzPts val="1800"/>
              <a:buFont typeface="Noto Sans Symbols"/>
              <a:buChar char="⮚"/>
              <a:defRPr/>
            </a:lvl1pPr>
            <a:lvl2pPr marL="914400" lvl="1" indent="-330200" algn="l">
              <a:spcBef>
                <a:spcPts val="600"/>
              </a:spcBef>
              <a:spcAft>
                <a:spcPts val="0"/>
              </a:spcAft>
              <a:buSzPts val="1600"/>
              <a:buFont typeface="Noto Sans Symbols"/>
              <a:buChar char="▪"/>
              <a:defRPr/>
            </a:lvl2pPr>
            <a:lvl3pPr marL="1371600" lvl="2" indent="-317500" algn="l">
              <a:spcBef>
                <a:spcPts val="600"/>
              </a:spcBef>
              <a:spcAft>
                <a:spcPts val="0"/>
              </a:spcAft>
              <a:buSzPts val="1400"/>
              <a:buFont typeface="Arial"/>
              <a:buChar char="•"/>
              <a:defRPr/>
            </a:lvl3pPr>
            <a:lvl4pPr marL="1828800" lvl="3" indent="-304800" algn="l">
              <a:spcBef>
                <a:spcPts val="600"/>
              </a:spcBef>
              <a:spcAft>
                <a:spcPts val="0"/>
              </a:spcAft>
              <a:buSzPts val="1200"/>
              <a:buFont typeface="Arial"/>
              <a:buChar char="•"/>
              <a:defRPr/>
            </a:lvl4pPr>
            <a:lvl5pPr marL="2286000" lvl="4" indent="-304800" algn="l">
              <a:spcBef>
                <a:spcPts val="600"/>
              </a:spcBef>
              <a:spcAft>
                <a:spcPts val="0"/>
              </a:spcAft>
              <a:buSzPts val="1200"/>
              <a:buFont typeface="Arial"/>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26" name="Google Shape;126;p12"/>
          <p:cNvSpPr txBox="1">
            <a:spLocks noGrp="1"/>
          </p:cNvSpPr>
          <p:nvPr>
            <p:ph type="body" idx="2"/>
          </p:nvPr>
        </p:nvSpPr>
        <p:spPr>
          <a:xfrm>
            <a:off x="1073151" y="2260738"/>
            <a:ext cx="3547533" cy="36003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lvl="0" indent="-228600" algn="l">
              <a:spcBef>
                <a:spcPts val="280"/>
              </a:spcBef>
              <a:spcAft>
                <a:spcPts val="0"/>
              </a:spcAft>
              <a:buSzPts val="1400"/>
              <a:buNone/>
              <a:defRPr sz="14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127" name="Google Shape;127;p12"/>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2"/>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2400"/>
              <a:buFont typeface="Century Gothic"/>
              <a:buNone/>
              <a:defRPr sz="24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3"/>
          <p:cNvSpPr>
            <a:spLocks noGrp="1"/>
          </p:cNvSpPr>
          <p:nvPr>
            <p:ph type="pic" idx="2"/>
          </p:nvPr>
        </p:nvSpPr>
        <p:spPr>
          <a:xfrm>
            <a:off x="6098117" y="0"/>
            <a:ext cx="6093883" cy="68580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R="0" lvl="0" algn="ctr" rtl="0">
              <a:spcBef>
                <a:spcPts val="280"/>
              </a:spcBef>
              <a:spcAft>
                <a:spcPts val="0"/>
              </a:spcAft>
              <a:buClr>
                <a:schemeClr val="accent1"/>
              </a:buClr>
              <a:buSzPts val="1400"/>
              <a:buFont typeface="Noto Sans Symbols"/>
              <a:buNone/>
              <a:defRPr sz="14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13"/>
          <p:cNvSpPr txBox="1">
            <a:spLocks noGrp="1"/>
          </p:cNvSpPr>
          <p:nvPr>
            <p:ph type="body" idx="1"/>
          </p:nvPr>
        </p:nvSpPr>
        <p:spPr>
          <a:xfrm>
            <a:off x="814728" y="2344684"/>
            <a:ext cx="4852988" cy="35163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134" name="Google Shape;134;p13"/>
          <p:cNvSpPr txBox="1">
            <a:spLocks noGrp="1"/>
          </p:cNvSpPr>
          <p:nvPr>
            <p:ph type="dt" idx="10"/>
          </p:nvPr>
        </p:nvSpPr>
        <p:spPr>
          <a:xfrm>
            <a:off x="3885810" y="6041362"/>
            <a:ext cx="976879"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3"/>
          <p:cNvSpPr txBox="1">
            <a:spLocks noGrp="1"/>
          </p:cNvSpPr>
          <p:nvPr>
            <p:ph type="ftr" idx="11"/>
          </p:nvPr>
        </p:nvSpPr>
        <p:spPr>
          <a:xfrm>
            <a:off x="590396" y="6041362"/>
            <a:ext cx="3295413"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3"/>
          <p:cNvSpPr txBox="1">
            <a:spLocks noGrp="1"/>
          </p:cNvSpPr>
          <p:nvPr>
            <p:ph type="sldNum" idx="12"/>
          </p:nvPr>
        </p:nvSpPr>
        <p:spPr>
          <a:xfrm>
            <a:off x="4862689" y="5915888"/>
            <a:ext cx="1062155"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37"/>
        <p:cNvGrpSpPr/>
        <p:nvPr/>
      </p:nvGrpSpPr>
      <p:grpSpPr>
        <a:xfrm>
          <a:off x="0" y="0"/>
          <a:ext cx="0" cy="0"/>
          <a:chOff x="0" y="0"/>
          <a:chExt cx="0" cy="0"/>
        </a:xfrm>
      </p:grpSpPr>
      <p:sp>
        <p:nvSpPr>
          <p:cNvPr id="138" name="Google Shape;138;p14"/>
          <p:cNvSpPr txBox="1">
            <a:spLocks noGrp="1"/>
          </p:cNvSpPr>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2400"/>
              <a:buFont typeface="Century Gothic"/>
              <a:buNone/>
              <a:defRPr sz="24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4"/>
          <p:cNvSpPr>
            <a:spLocks noGrp="1"/>
          </p:cNvSpPr>
          <p:nvPr>
            <p:ph type="pic" idx="2"/>
          </p:nvPr>
        </p:nvSpPr>
        <p:spPr>
          <a:xfrm>
            <a:off x="0" y="0"/>
            <a:ext cx="12192000" cy="4800600"/>
          </a:xfrm>
          <a:prstGeom prst="rect">
            <a:avLst/>
          </a:prstGeom>
          <a:noFill/>
          <a:ln w="9525" cap="rnd" cmpd="sng">
            <a:solidFill>
              <a:schemeClr val="lt2"/>
            </a:solidFill>
            <a:prstDash val="solid"/>
            <a:round/>
            <a:headEnd type="none" w="sm" len="sm"/>
            <a:tailEnd type="none" w="sm" len="sm"/>
          </a:ln>
          <a:effectLst>
            <a:outerShdw blurRad="50800">
              <a:srgbClr val="000000">
                <a:alpha val="40000"/>
              </a:srgbClr>
            </a:outerShdw>
          </a:effectLst>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60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40" name="Google Shape;140;p14"/>
          <p:cNvSpPr txBox="1">
            <a:spLocks noGrp="1"/>
          </p:cNvSpPr>
          <p:nvPr>
            <p:ph type="body" idx="1"/>
          </p:nvPr>
        </p:nvSpPr>
        <p:spPr>
          <a:xfrm>
            <a:off x="810000" y="5367338"/>
            <a:ext cx="10561418" cy="49371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141" name="Google Shape;141;p14"/>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4"/>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Name Card">
  <p:cSld name="1_Name Card">
    <p:spTree>
      <p:nvGrpSpPr>
        <p:cNvPr id="1" name="Shape 144"/>
        <p:cNvGrpSpPr/>
        <p:nvPr/>
      </p:nvGrpSpPr>
      <p:grpSpPr>
        <a:xfrm>
          <a:off x="0" y="0"/>
          <a:ext cx="0" cy="0"/>
          <a:chOff x="0" y="0"/>
          <a:chExt cx="0" cy="0"/>
        </a:xfrm>
      </p:grpSpPr>
      <p:sp>
        <p:nvSpPr>
          <p:cNvPr id="145" name="Google Shape;145;p15"/>
          <p:cNvSpPr/>
          <p:nvPr/>
        </p:nvSpPr>
        <p:spPr>
          <a:xfrm>
            <a:off x="988542" y="1570616"/>
            <a:ext cx="5047458" cy="321994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mt="90000"/>
            </a:blip>
            <a:tile tx="0" ty="0" sx="100000" sy="100000" flip="none" algn="tl"/>
          </a:blipFill>
          <a:ln w="190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6" name="Google Shape;146;p15"/>
          <p:cNvSpPr txBox="1">
            <a:spLocks noGrp="1"/>
          </p:cNvSpPr>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3200"/>
              <a:buFont typeface="Century Gothic"/>
              <a:buNone/>
              <a:defRPr sz="3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5"/>
          <p:cNvSpPr txBox="1">
            <a:spLocks noGrp="1"/>
          </p:cNvSpPr>
          <p:nvPr>
            <p:ph type="body" idx="1"/>
          </p:nvPr>
        </p:nvSpPr>
        <p:spPr>
          <a:xfrm>
            <a:off x="6156000" y="1570616"/>
            <a:ext cx="4880300" cy="301091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48" name="Google Shape;148;p15"/>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5"/>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16"/>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mt="90000"/>
            </a:blip>
            <a:tile tx="0" ty="0" sx="100000" sy="100000" flip="none" algn="tl"/>
          </a:blipFill>
          <a:ln w="9525" cap="rnd" cmpd="sng">
            <a:solidFill>
              <a:schemeClr val="accent1"/>
            </a:solidFill>
            <a:prstDash val="solid"/>
            <a:round/>
            <a:headEnd type="none" w="sm" len="sm"/>
            <a:tailEnd type="none" w="sm" len="sm"/>
          </a:ln>
        </p:spPr>
      </p:sp>
      <p:sp>
        <p:nvSpPr>
          <p:cNvPr id="153" name="Google Shape;153;p16"/>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4000"/>
              <a:buFont typeface="Century Gothic"/>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6"/>
          <p:cNvSpPr txBox="1">
            <a:spLocks noGrp="1"/>
          </p:cNvSpPr>
          <p:nvPr>
            <p:ph type="body" idx="1"/>
          </p:nvPr>
        </p:nvSpPr>
        <p:spPr>
          <a:xfrm rot="5400000">
            <a:off x="4254444" y="-1260043"/>
            <a:ext cx="3674397" cy="1056328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55" name="Google Shape;155;p16"/>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6"/>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cxnSp>
        <p:nvCxnSpPr>
          <p:cNvPr id="158" name="Google Shape;158;p16"/>
          <p:cNvCxnSpPr/>
          <p:nvPr/>
        </p:nvCxnSpPr>
        <p:spPr>
          <a:xfrm>
            <a:off x="2849336" y="1876173"/>
            <a:ext cx="9342664" cy="0"/>
          </a:xfrm>
          <a:prstGeom prst="straightConnector1">
            <a:avLst/>
          </a:prstGeom>
          <a:noFill/>
          <a:ln w="57150" cap="flat" cmpd="sng">
            <a:solidFill>
              <a:srgbClr val="AC033A"/>
            </a:solidFill>
            <a:prstDash val="solid"/>
            <a:round/>
            <a:headEnd type="none" w="sm" len="sm"/>
            <a:tailEnd type="none" w="sm" len="sm"/>
          </a:ln>
        </p:spPr>
      </p:cxnSp>
      <p:cxnSp>
        <p:nvCxnSpPr>
          <p:cNvPr id="159" name="Google Shape;159;p16"/>
          <p:cNvCxnSpPr/>
          <p:nvPr/>
        </p:nvCxnSpPr>
        <p:spPr>
          <a:xfrm>
            <a:off x="0" y="1876173"/>
            <a:ext cx="2016579" cy="0"/>
          </a:xfrm>
          <a:prstGeom prst="straightConnector1">
            <a:avLst/>
          </a:prstGeom>
          <a:noFill/>
          <a:ln w="57150" cap="flat" cmpd="sng">
            <a:solidFill>
              <a:srgbClr val="AC033A"/>
            </a:solidFill>
            <a:prstDash val="solid"/>
            <a:round/>
            <a:headEnd type="none" w="sm" len="sm"/>
            <a:tailEnd type="none" w="sm" len="sm"/>
          </a:ln>
        </p:spPr>
      </p:cxnSp>
      <p:cxnSp>
        <p:nvCxnSpPr>
          <p:cNvPr id="160" name="Google Shape;160;p16"/>
          <p:cNvCxnSpPr/>
          <p:nvPr/>
        </p:nvCxnSpPr>
        <p:spPr>
          <a:xfrm>
            <a:off x="2016579" y="1876173"/>
            <a:ext cx="383721" cy="308228"/>
          </a:xfrm>
          <a:prstGeom prst="straightConnector1">
            <a:avLst/>
          </a:prstGeom>
          <a:noFill/>
          <a:ln w="57150" cap="flat" cmpd="sng">
            <a:solidFill>
              <a:srgbClr val="AC033A"/>
            </a:solidFill>
            <a:prstDash val="solid"/>
            <a:round/>
            <a:headEnd type="none" w="sm" len="sm"/>
            <a:tailEnd type="none" w="sm" len="sm"/>
          </a:ln>
        </p:spPr>
      </p:cxnSp>
      <p:cxnSp>
        <p:nvCxnSpPr>
          <p:cNvPr id="161" name="Google Shape;161;p16"/>
          <p:cNvCxnSpPr/>
          <p:nvPr/>
        </p:nvCxnSpPr>
        <p:spPr>
          <a:xfrm rot="10800000" flipH="1">
            <a:off x="2414388" y="1876173"/>
            <a:ext cx="434948" cy="308228"/>
          </a:xfrm>
          <a:prstGeom prst="straightConnector1">
            <a:avLst/>
          </a:prstGeom>
          <a:noFill/>
          <a:ln w="57150" cap="flat" cmpd="sng">
            <a:solidFill>
              <a:srgbClr val="AC033A"/>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
  <p:cSld name="BLANK_1">
    <p:spTree>
      <p:nvGrpSpPr>
        <p:cNvPr id="1" name="Shape 16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7"/>
        <p:cNvGrpSpPr/>
        <p:nvPr/>
      </p:nvGrpSpPr>
      <p:grpSpPr>
        <a:xfrm>
          <a:off x="0" y="0"/>
          <a:ext cx="0" cy="0"/>
          <a:chOff x="0" y="0"/>
          <a:chExt cx="0" cy="0"/>
        </a:xfrm>
      </p:grpSpPr>
      <p:sp>
        <p:nvSpPr>
          <p:cNvPr id="28" name="Google Shape;28;p3"/>
          <p:cNvSpPr/>
          <p:nvPr/>
        </p:nvSpPr>
        <p:spPr>
          <a:xfrm>
            <a:off x="1140884" y="1570616"/>
            <a:ext cx="4895115" cy="321994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D4EAF1"/>
          </a:solidFill>
          <a:ln w="19050" cap="flat" cmpd="sng">
            <a:solidFill>
              <a:schemeClr val="accent1"/>
            </a:solidFill>
            <a:prstDash val="solid"/>
            <a:round/>
            <a:headEnd type="none" w="sm" len="sm"/>
            <a:tailEnd type="none" w="sm" len="sm"/>
          </a:ln>
        </p:spPr>
      </p:sp>
      <p:sp>
        <p:nvSpPr>
          <p:cNvPr id="29" name="Google Shape;29;p3"/>
          <p:cNvSpPr txBox="1">
            <a:spLocks noGrp="1"/>
          </p:cNvSpPr>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3200"/>
              <a:buFont typeface="Century Gothic"/>
              <a:buNone/>
              <a:defRPr sz="3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6156000" y="1570616"/>
            <a:ext cx="4880300" cy="301091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31" name="Google Shape;31;p3"/>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4"/>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mt="92000"/>
            </a:blip>
            <a:tile tx="0" ty="0" sx="100000" sy="100000" flip="none" algn="tl"/>
          </a:blipFill>
          <a:ln w="190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 name="Google Shape;36;p4"/>
          <p:cNvSpPr txBox="1">
            <a:spLocks noGrp="1"/>
          </p:cNvSpPr>
          <p:nvPr>
            <p:ph type="title"/>
          </p:nvPr>
        </p:nvSpPr>
        <p:spPr>
          <a:xfrm>
            <a:off x="596348" y="447188"/>
            <a:ext cx="10785650"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4000"/>
              <a:buFont typeface="Century Gothic"/>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1179495" y="2277270"/>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lvl="0" indent="-342900" algn="l">
              <a:spcBef>
                <a:spcPts val="360"/>
              </a:spcBef>
              <a:spcAft>
                <a:spcPts val="0"/>
              </a:spcAft>
              <a:buSzPts val="1800"/>
              <a:buFont typeface="Noto Sans Symbols"/>
              <a:buChar char="⮚"/>
              <a:defRPr/>
            </a:lvl1pPr>
            <a:lvl2pPr marL="914400" lvl="1" indent="-330200" algn="l">
              <a:spcBef>
                <a:spcPts val="600"/>
              </a:spcBef>
              <a:spcAft>
                <a:spcPts val="0"/>
              </a:spcAft>
              <a:buSzPts val="1600"/>
              <a:buFont typeface="Noto Sans Symbols"/>
              <a:buChar char="▪"/>
              <a:defRPr/>
            </a:lvl2pPr>
            <a:lvl3pPr marL="1371600" lvl="2" indent="-317500" algn="l">
              <a:spcBef>
                <a:spcPts val="600"/>
              </a:spcBef>
              <a:spcAft>
                <a:spcPts val="0"/>
              </a:spcAft>
              <a:buSzPts val="1400"/>
              <a:buFont typeface="Arial"/>
              <a:buChar char="•"/>
              <a:defRPr/>
            </a:lvl3pPr>
            <a:lvl4pPr marL="1828800" lvl="3" indent="-304800" algn="l">
              <a:spcBef>
                <a:spcPts val="600"/>
              </a:spcBef>
              <a:spcAft>
                <a:spcPts val="0"/>
              </a:spcAft>
              <a:buSzPts val="1200"/>
              <a:buFont typeface="Arial"/>
              <a:buChar char="•"/>
              <a:defRPr/>
            </a:lvl4pPr>
            <a:lvl5pPr marL="2286000" lvl="4" indent="-304800" algn="l">
              <a:spcBef>
                <a:spcPts val="600"/>
              </a:spcBef>
              <a:spcAft>
                <a:spcPts val="0"/>
              </a:spcAft>
              <a:buSzPts val="1200"/>
              <a:buFont typeface="Arial"/>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38" name="Google Shape;38;p4"/>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cxnSp>
        <p:nvCxnSpPr>
          <p:cNvPr id="41" name="Google Shape;41;p4"/>
          <p:cNvCxnSpPr/>
          <p:nvPr/>
        </p:nvCxnSpPr>
        <p:spPr>
          <a:xfrm>
            <a:off x="2849336" y="1914059"/>
            <a:ext cx="9342664" cy="0"/>
          </a:xfrm>
          <a:prstGeom prst="straightConnector1">
            <a:avLst/>
          </a:prstGeom>
          <a:noFill/>
          <a:ln w="57150" cap="flat" cmpd="sng">
            <a:solidFill>
              <a:srgbClr val="AC033A"/>
            </a:solidFill>
            <a:prstDash val="solid"/>
            <a:round/>
            <a:headEnd type="none" w="sm" len="sm"/>
            <a:tailEnd type="none" w="sm" len="sm"/>
          </a:ln>
        </p:spPr>
      </p:cxnSp>
      <p:cxnSp>
        <p:nvCxnSpPr>
          <p:cNvPr id="42" name="Google Shape;42;p4"/>
          <p:cNvCxnSpPr/>
          <p:nvPr/>
        </p:nvCxnSpPr>
        <p:spPr>
          <a:xfrm>
            <a:off x="0" y="1914059"/>
            <a:ext cx="2016579" cy="0"/>
          </a:xfrm>
          <a:prstGeom prst="straightConnector1">
            <a:avLst/>
          </a:prstGeom>
          <a:noFill/>
          <a:ln w="57150" cap="flat" cmpd="sng">
            <a:solidFill>
              <a:srgbClr val="AC033A"/>
            </a:solidFill>
            <a:prstDash val="solid"/>
            <a:round/>
            <a:headEnd type="none" w="sm" len="sm"/>
            <a:tailEnd type="none" w="sm" len="sm"/>
          </a:ln>
        </p:spPr>
      </p:cxnSp>
      <p:cxnSp>
        <p:nvCxnSpPr>
          <p:cNvPr id="43" name="Google Shape;43;p4"/>
          <p:cNvCxnSpPr/>
          <p:nvPr/>
        </p:nvCxnSpPr>
        <p:spPr>
          <a:xfrm>
            <a:off x="2016579" y="1914059"/>
            <a:ext cx="383721" cy="308228"/>
          </a:xfrm>
          <a:prstGeom prst="straightConnector1">
            <a:avLst/>
          </a:prstGeom>
          <a:noFill/>
          <a:ln w="57150" cap="flat" cmpd="sng">
            <a:solidFill>
              <a:srgbClr val="AC033A"/>
            </a:solidFill>
            <a:prstDash val="solid"/>
            <a:round/>
            <a:headEnd type="none" w="sm" len="sm"/>
            <a:tailEnd type="none" w="sm" len="sm"/>
          </a:ln>
        </p:spPr>
      </p:cxnSp>
      <p:cxnSp>
        <p:nvCxnSpPr>
          <p:cNvPr id="44" name="Google Shape;44;p4"/>
          <p:cNvCxnSpPr/>
          <p:nvPr/>
        </p:nvCxnSpPr>
        <p:spPr>
          <a:xfrm rot="10800000" flipH="1">
            <a:off x="2414388" y="1914059"/>
            <a:ext cx="434948" cy="308228"/>
          </a:xfrm>
          <a:prstGeom prst="straightConnector1">
            <a:avLst/>
          </a:prstGeom>
          <a:noFill/>
          <a:ln w="57150" cap="flat" cmpd="sng">
            <a:solidFill>
              <a:srgbClr val="AC033A"/>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5"/>
        <p:cNvGrpSpPr/>
        <p:nvPr/>
      </p:nvGrpSpPr>
      <p:grpSpPr>
        <a:xfrm>
          <a:off x="0" y="0"/>
          <a:ext cx="0" cy="0"/>
          <a:chOff x="0" y="0"/>
          <a:chExt cx="0" cy="0"/>
        </a:xfrm>
      </p:grpSpPr>
      <p:sp>
        <p:nvSpPr>
          <p:cNvPr id="46" name="Google Shape;46;p5"/>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9" name="Google Shape;49;p5"/>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D4EAF1"/>
          </a:solidFill>
          <a:ln w="9525"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0" name="Google Shape;50;p5"/>
          <p:cNvSpPr txBox="1">
            <a:spLocks noGrp="1"/>
          </p:cNvSpPr>
          <p:nvPr>
            <p:ph type="title"/>
          </p:nvPr>
        </p:nvSpPr>
        <p:spPr>
          <a:xfrm>
            <a:off x="596348" y="447188"/>
            <a:ext cx="10785650"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4000"/>
              <a:buFont typeface="Century Gothic"/>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51" name="Google Shape;51;p5"/>
          <p:cNvCxnSpPr/>
          <p:nvPr/>
        </p:nvCxnSpPr>
        <p:spPr>
          <a:xfrm>
            <a:off x="2849336" y="1877760"/>
            <a:ext cx="9342664" cy="0"/>
          </a:xfrm>
          <a:prstGeom prst="straightConnector1">
            <a:avLst/>
          </a:prstGeom>
          <a:noFill/>
          <a:ln w="57150" cap="flat" cmpd="sng">
            <a:solidFill>
              <a:srgbClr val="AC033A"/>
            </a:solidFill>
            <a:prstDash val="solid"/>
            <a:round/>
            <a:headEnd type="none" w="sm" len="sm"/>
            <a:tailEnd type="none" w="sm" len="sm"/>
          </a:ln>
        </p:spPr>
      </p:cxnSp>
      <p:cxnSp>
        <p:nvCxnSpPr>
          <p:cNvPr id="52" name="Google Shape;52;p5"/>
          <p:cNvCxnSpPr/>
          <p:nvPr/>
        </p:nvCxnSpPr>
        <p:spPr>
          <a:xfrm>
            <a:off x="0" y="1877760"/>
            <a:ext cx="2016579" cy="0"/>
          </a:xfrm>
          <a:prstGeom prst="straightConnector1">
            <a:avLst/>
          </a:prstGeom>
          <a:noFill/>
          <a:ln w="57150" cap="flat" cmpd="sng">
            <a:solidFill>
              <a:srgbClr val="AC033A"/>
            </a:solidFill>
            <a:prstDash val="solid"/>
            <a:round/>
            <a:headEnd type="none" w="sm" len="sm"/>
            <a:tailEnd type="none" w="sm" len="sm"/>
          </a:ln>
        </p:spPr>
      </p:cxnSp>
      <p:cxnSp>
        <p:nvCxnSpPr>
          <p:cNvPr id="53" name="Google Shape;53;p5"/>
          <p:cNvCxnSpPr/>
          <p:nvPr/>
        </p:nvCxnSpPr>
        <p:spPr>
          <a:xfrm>
            <a:off x="2016579" y="1877760"/>
            <a:ext cx="383721" cy="308228"/>
          </a:xfrm>
          <a:prstGeom prst="straightConnector1">
            <a:avLst/>
          </a:prstGeom>
          <a:noFill/>
          <a:ln w="57150" cap="flat" cmpd="sng">
            <a:solidFill>
              <a:srgbClr val="AC033A"/>
            </a:solidFill>
            <a:prstDash val="solid"/>
            <a:round/>
            <a:headEnd type="none" w="sm" len="sm"/>
            <a:tailEnd type="none" w="sm" len="sm"/>
          </a:ln>
        </p:spPr>
      </p:cxnSp>
      <p:cxnSp>
        <p:nvCxnSpPr>
          <p:cNvPr id="54" name="Google Shape;54;p5"/>
          <p:cNvCxnSpPr/>
          <p:nvPr/>
        </p:nvCxnSpPr>
        <p:spPr>
          <a:xfrm rot="10800000" flipH="1">
            <a:off x="2414388" y="1877760"/>
            <a:ext cx="434948" cy="308228"/>
          </a:xfrm>
          <a:prstGeom prst="straightConnector1">
            <a:avLst/>
          </a:prstGeom>
          <a:noFill/>
          <a:ln w="57150" cap="flat" cmpd="sng">
            <a:solidFill>
              <a:srgbClr val="AC033A"/>
            </a:solidFill>
            <a:prstDash val="solid"/>
            <a:round/>
            <a:headEnd type="none" w="sm" len="sm"/>
            <a:tailEnd type="none" w="sm" len="sm"/>
          </a:ln>
        </p:spPr>
      </p:cxnSp>
      <p:sp>
        <p:nvSpPr>
          <p:cNvPr id="55" name="Google Shape;55;p5"/>
          <p:cNvSpPr txBox="1">
            <a:spLocks noGrp="1"/>
          </p:cNvSpPr>
          <p:nvPr>
            <p:ph type="body" idx="1"/>
          </p:nvPr>
        </p:nvSpPr>
        <p:spPr>
          <a:xfrm>
            <a:off x="1179495" y="2277270"/>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lvl="0" indent="-342900" algn="l">
              <a:spcBef>
                <a:spcPts val="360"/>
              </a:spcBef>
              <a:spcAft>
                <a:spcPts val="0"/>
              </a:spcAft>
              <a:buSzPts val="1800"/>
              <a:buFont typeface="Noto Sans Symbols"/>
              <a:buChar char="⮚"/>
              <a:defRPr/>
            </a:lvl1pPr>
            <a:lvl2pPr marL="914400" lvl="1" indent="-330200" algn="l">
              <a:spcBef>
                <a:spcPts val="600"/>
              </a:spcBef>
              <a:spcAft>
                <a:spcPts val="0"/>
              </a:spcAft>
              <a:buSzPts val="1600"/>
              <a:buFont typeface="Noto Sans Symbols"/>
              <a:buChar char="▪"/>
              <a:defRPr/>
            </a:lvl2pPr>
            <a:lvl3pPr marL="1371600" lvl="2" indent="-317500" algn="l">
              <a:spcBef>
                <a:spcPts val="600"/>
              </a:spcBef>
              <a:spcAft>
                <a:spcPts val="0"/>
              </a:spcAft>
              <a:buSzPts val="1400"/>
              <a:buFont typeface="Arial"/>
              <a:buChar char="•"/>
              <a:defRPr/>
            </a:lvl3pPr>
            <a:lvl4pPr marL="1828800" lvl="3" indent="-304800" algn="l">
              <a:spcBef>
                <a:spcPts val="600"/>
              </a:spcBef>
              <a:spcAft>
                <a:spcPts val="0"/>
              </a:spcAft>
              <a:buSzPts val="1200"/>
              <a:buFont typeface="Arial"/>
              <a:buChar char="•"/>
              <a:defRPr/>
            </a:lvl4pPr>
            <a:lvl5pPr marL="2286000" lvl="4" indent="-304800" algn="l">
              <a:spcBef>
                <a:spcPts val="600"/>
              </a:spcBef>
              <a:spcAft>
                <a:spcPts val="0"/>
              </a:spcAft>
              <a:buSzPts val="1200"/>
              <a:buFont typeface="Arial"/>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56"/>
        <p:cNvGrpSpPr/>
        <p:nvPr/>
      </p:nvGrpSpPr>
      <p:grpSpPr>
        <a:xfrm>
          <a:off x="0" y="0"/>
          <a:ext cx="0" cy="0"/>
          <a:chOff x="0" y="0"/>
          <a:chExt cx="0" cy="0"/>
        </a:xfrm>
      </p:grpSpPr>
      <p:sp>
        <p:nvSpPr>
          <p:cNvPr id="57" name="Google Shape;57;p6"/>
          <p:cNvSpPr/>
          <p:nvPr/>
        </p:nvSpPr>
        <p:spPr>
          <a:xfrm>
            <a:off x="631697" y="1081456"/>
            <a:ext cx="6332416" cy="32391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D4EAF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8" name="Google Shape;58;p6"/>
          <p:cNvSpPr txBox="1">
            <a:spLocks noGrp="1"/>
          </p:cNvSpPr>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4200"/>
              <a:buFont typeface="Century Gothic"/>
              <a:buNone/>
              <a:defRPr sz="42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body" idx="1"/>
          </p:nvPr>
        </p:nvSpPr>
        <p:spPr>
          <a:xfrm>
            <a:off x="853190" y="4443680"/>
            <a:ext cx="5891636" cy="71324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rgbClr val="919191"/>
                </a:solidFill>
              </a:defRPr>
            </a:lvl2pPr>
            <a:lvl3pPr marL="1371600" lvl="2" indent="-228600" algn="l">
              <a:spcBef>
                <a:spcPts val="600"/>
              </a:spcBef>
              <a:spcAft>
                <a:spcPts val="0"/>
              </a:spcAft>
              <a:buSzPts val="1600"/>
              <a:buNone/>
              <a:defRPr sz="1600">
                <a:solidFill>
                  <a:srgbClr val="919191"/>
                </a:solidFill>
              </a:defRPr>
            </a:lvl3pPr>
            <a:lvl4pPr marL="1828800" lvl="3" indent="-228600" algn="l">
              <a:spcBef>
                <a:spcPts val="600"/>
              </a:spcBef>
              <a:spcAft>
                <a:spcPts val="0"/>
              </a:spcAft>
              <a:buSzPts val="1400"/>
              <a:buNone/>
              <a:defRPr sz="1400">
                <a:solidFill>
                  <a:srgbClr val="919191"/>
                </a:solidFill>
              </a:defRPr>
            </a:lvl4pPr>
            <a:lvl5pPr marL="2286000" lvl="4" indent="-228600" algn="l">
              <a:spcBef>
                <a:spcPts val="600"/>
              </a:spcBef>
              <a:spcAft>
                <a:spcPts val="0"/>
              </a:spcAft>
              <a:buSzPts val="1400"/>
              <a:buNone/>
              <a:defRPr sz="1400">
                <a:solidFill>
                  <a:srgbClr val="919191"/>
                </a:solidFill>
              </a:defRPr>
            </a:lvl5pPr>
            <a:lvl6pPr marL="2743200" lvl="5" indent="-228600" algn="l">
              <a:spcBef>
                <a:spcPts val="600"/>
              </a:spcBef>
              <a:spcAft>
                <a:spcPts val="0"/>
              </a:spcAft>
              <a:buSzPts val="1400"/>
              <a:buNone/>
              <a:defRPr sz="1400">
                <a:solidFill>
                  <a:srgbClr val="919191"/>
                </a:solidFill>
              </a:defRPr>
            </a:lvl6pPr>
            <a:lvl7pPr marL="3200400" lvl="6" indent="-228600" algn="l">
              <a:spcBef>
                <a:spcPts val="600"/>
              </a:spcBef>
              <a:spcAft>
                <a:spcPts val="0"/>
              </a:spcAft>
              <a:buSzPts val="1400"/>
              <a:buNone/>
              <a:defRPr sz="1400">
                <a:solidFill>
                  <a:srgbClr val="919191"/>
                </a:solidFill>
              </a:defRPr>
            </a:lvl7pPr>
            <a:lvl8pPr marL="3657600" lvl="7" indent="-228600" algn="l">
              <a:spcBef>
                <a:spcPts val="600"/>
              </a:spcBef>
              <a:spcAft>
                <a:spcPts val="0"/>
              </a:spcAft>
              <a:buSzPts val="1400"/>
              <a:buNone/>
              <a:defRPr sz="1400">
                <a:solidFill>
                  <a:srgbClr val="919191"/>
                </a:solidFill>
              </a:defRPr>
            </a:lvl8pPr>
            <a:lvl9pPr marL="4114800" lvl="8" indent="-228600" algn="l">
              <a:spcBef>
                <a:spcPts val="600"/>
              </a:spcBef>
              <a:spcAft>
                <a:spcPts val="600"/>
              </a:spcAft>
              <a:buSzPts val="1400"/>
              <a:buNone/>
              <a:defRPr sz="1400">
                <a:solidFill>
                  <a:srgbClr val="919191"/>
                </a:solidFill>
              </a:defRPr>
            </a:lvl9pPr>
          </a:lstStyle>
          <a:p>
            <a:endParaRPr/>
          </a:p>
        </p:txBody>
      </p:sp>
      <p:sp>
        <p:nvSpPr>
          <p:cNvPr id="60" name="Google Shape;60;p6"/>
          <p:cNvSpPr txBox="1">
            <a:spLocks noGrp="1"/>
          </p:cNvSpPr>
          <p:nvPr>
            <p:ph type="body" idx="2"/>
          </p:nvPr>
        </p:nvSpPr>
        <p:spPr>
          <a:xfrm>
            <a:off x="7574642" y="1081456"/>
            <a:ext cx="3810001" cy="40754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61" name="Google Shape;61;p6"/>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
        <p:nvSpPr>
          <p:cNvPr id="65" name="Google Shape;65;p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8" name="Google Shape;68;p7"/>
          <p:cNvSpPr/>
          <p:nvPr/>
        </p:nvSpPr>
        <p:spPr>
          <a:xfrm>
            <a:off x="0" y="8878"/>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D4EAF1"/>
          </a:solidFill>
          <a:ln w="19050" cap="flat" cmpd="sng">
            <a:solidFill>
              <a:schemeClr val="accent1"/>
            </a:solidFill>
            <a:prstDash val="solid"/>
            <a:round/>
            <a:headEnd type="none" w="sm" len="sm"/>
            <a:tailEnd type="none" w="sm" len="sm"/>
          </a:ln>
        </p:spPr>
      </p:sp>
      <p:sp>
        <p:nvSpPr>
          <p:cNvPr id="69" name="Google Shape;69;p7"/>
          <p:cNvSpPr txBox="1">
            <a:spLocks noGrp="1"/>
          </p:cNvSpPr>
          <p:nvPr>
            <p:ph type="ctrTitle"/>
          </p:nvPr>
        </p:nvSpPr>
        <p:spPr>
          <a:xfrm>
            <a:off x="810001" y="1458025"/>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5400"/>
              <a:buFont typeface="Century Gothic"/>
              <a:buNone/>
              <a:defRPr sz="5400" b="1">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0" name="Google Shape;70;p7"/>
          <p:cNvCxnSpPr/>
          <p:nvPr/>
        </p:nvCxnSpPr>
        <p:spPr>
          <a:xfrm>
            <a:off x="2849336" y="4940107"/>
            <a:ext cx="9342664" cy="0"/>
          </a:xfrm>
          <a:prstGeom prst="straightConnector1">
            <a:avLst/>
          </a:prstGeom>
          <a:noFill/>
          <a:ln w="57150" cap="flat" cmpd="sng">
            <a:solidFill>
              <a:srgbClr val="AC033A"/>
            </a:solidFill>
            <a:prstDash val="solid"/>
            <a:round/>
            <a:headEnd type="none" w="sm" len="sm"/>
            <a:tailEnd type="none" w="sm" len="sm"/>
          </a:ln>
        </p:spPr>
      </p:cxnSp>
      <p:cxnSp>
        <p:nvCxnSpPr>
          <p:cNvPr id="71" name="Google Shape;71;p7"/>
          <p:cNvCxnSpPr/>
          <p:nvPr/>
        </p:nvCxnSpPr>
        <p:spPr>
          <a:xfrm>
            <a:off x="0" y="4940107"/>
            <a:ext cx="2016579" cy="0"/>
          </a:xfrm>
          <a:prstGeom prst="straightConnector1">
            <a:avLst/>
          </a:prstGeom>
          <a:noFill/>
          <a:ln w="57150" cap="flat" cmpd="sng">
            <a:solidFill>
              <a:srgbClr val="AC033A"/>
            </a:solidFill>
            <a:prstDash val="solid"/>
            <a:round/>
            <a:headEnd type="none" w="sm" len="sm"/>
            <a:tailEnd type="none" w="sm" len="sm"/>
          </a:ln>
        </p:spPr>
      </p:cxnSp>
      <p:cxnSp>
        <p:nvCxnSpPr>
          <p:cNvPr id="72" name="Google Shape;72;p7"/>
          <p:cNvCxnSpPr/>
          <p:nvPr/>
        </p:nvCxnSpPr>
        <p:spPr>
          <a:xfrm>
            <a:off x="2016579" y="4940107"/>
            <a:ext cx="383721" cy="308228"/>
          </a:xfrm>
          <a:prstGeom prst="straightConnector1">
            <a:avLst/>
          </a:prstGeom>
          <a:noFill/>
          <a:ln w="57150" cap="flat" cmpd="sng">
            <a:solidFill>
              <a:srgbClr val="AC033A"/>
            </a:solidFill>
            <a:prstDash val="solid"/>
            <a:round/>
            <a:headEnd type="none" w="sm" len="sm"/>
            <a:tailEnd type="none" w="sm" len="sm"/>
          </a:ln>
        </p:spPr>
      </p:cxnSp>
      <p:cxnSp>
        <p:nvCxnSpPr>
          <p:cNvPr id="73" name="Google Shape;73;p7"/>
          <p:cNvCxnSpPr/>
          <p:nvPr/>
        </p:nvCxnSpPr>
        <p:spPr>
          <a:xfrm rot="10800000" flipH="1">
            <a:off x="2414388" y="4940107"/>
            <a:ext cx="434948" cy="308228"/>
          </a:xfrm>
          <a:prstGeom prst="straightConnector1">
            <a:avLst/>
          </a:prstGeom>
          <a:noFill/>
          <a:ln w="57150" cap="flat" cmpd="sng">
            <a:solidFill>
              <a:srgbClr val="AC033A"/>
            </a:solidFill>
            <a:prstDash val="solid"/>
            <a:round/>
            <a:headEnd type="none" w="sm" len="sm"/>
            <a:tailEnd type="none" w="sm" len="sm"/>
          </a:ln>
        </p:spPr>
      </p:cxnSp>
      <p:sp>
        <p:nvSpPr>
          <p:cNvPr id="74" name="Google Shape;74;p7"/>
          <p:cNvSpPr txBox="1">
            <a:spLocks noGrp="1"/>
          </p:cNvSpPr>
          <p:nvPr>
            <p:ph type="subTitle" idx="1"/>
          </p:nvPr>
        </p:nvSpPr>
        <p:spPr>
          <a:xfrm>
            <a:off x="810001" y="5480914"/>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rgbClr val="919191"/>
                </a:solidFill>
              </a:defRPr>
            </a:lvl2pPr>
            <a:lvl3pPr lvl="2" algn="ctr">
              <a:spcBef>
                <a:spcPts val="600"/>
              </a:spcBef>
              <a:spcAft>
                <a:spcPts val="0"/>
              </a:spcAft>
              <a:buSzPts val="1400"/>
              <a:buNone/>
              <a:defRPr>
                <a:solidFill>
                  <a:srgbClr val="919191"/>
                </a:solidFill>
              </a:defRPr>
            </a:lvl3pPr>
            <a:lvl4pPr lvl="3" algn="ctr">
              <a:spcBef>
                <a:spcPts val="600"/>
              </a:spcBef>
              <a:spcAft>
                <a:spcPts val="0"/>
              </a:spcAft>
              <a:buSzPts val="1200"/>
              <a:buNone/>
              <a:defRPr>
                <a:solidFill>
                  <a:srgbClr val="919191"/>
                </a:solidFill>
              </a:defRPr>
            </a:lvl4pPr>
            <a:lvl5pPr lvl="4" algn="ctr">
              <a:spcBef>
                <a:spcPts val="600"/>
              </a:spcBef>
              <a:spcAft>
                <a:spcPts val="0"/>
              </a:spcAft>
              <a:buSzPts val="1200"/>
              <a:buNone/>
              <a:defRPr>
                <a:solidFill>
                  <a:srgbClr val="919191"/>
                </a:solidFill>
              </a:defRPr>
            </a:lvl5pPr>
            <a:lvl6pPr lvl="5" algn="ctr">
              <a:spcBef>
                <a:spcPts val="600"/>
              </a:spcBef>
              <a:spcAft>
                <a:spcPts val="0"/>
              </a:spcAft>
              <a:buSzPts val="1200"/>
              <a:buNone/>
              <a:defRPr>
                <a:solidFill>
                  <a:srgbClr val="919191"/>
                </a:solidFill>
              </a:defRPr>
            </a:lvl6pPr>
            <a:lvl7pPr lvl="6" algn="ctr">
              <a:spcBef>
                <a:spcPts val="600"/>
              </a:spcBef>
              <a:spcAft>
                <a:spcPts val="0"/>
              </a:spcAft>
              <a:buSzPts val="1200"/>
              <a:buNone/>
              <a:defRPr>
                <a:solidFill>
                  <a:srgbClr val="919191"/>
                </a:solidFill>
              </a:defRPr>
            </a:lvl7pPr>
            <a:lvl8pPr lvl="7" algn="ctr">
              <a:spcBef>
                <a:spcPts val="600"/>
              </a:spcBef>
              <a:spcAft>
                <a:spcPts val="0"/>
              </a:spcAft>
              <a:buSzPts val="1200"/>
              <a:buNone/>
              <a:defRPr>
                <a:solidFill>
                  <a:srgbClr val="919191"/>
                </a:solidFill>
              </a:defRPr>
            </a:lvl8pPr>
            <a:lvl9pPr lvl="8" algn="ctr">
              <a:spcBef>
                <a:spcPts val="600"/>
              </a:spcBef>
              <a:spcAft>
                <a:spcPts val="600"/>
              </a:spcAft>
              <a:buSzPts val="1200"/>
              <a:buNone/>
              <a:defRPr>
                <a:solidFill>
                  <a:srgbClr val="91919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75"/>
        <p:cNvGrpSpPr/>
        <p:nvPr/>
      </p:nvGrpSpPr>
      <p:grpSpPr>
        <a:xfrm>
          <a:off x="0" y="0"/>
          <a:ext cx="0" cy="0"/>
          <a:chOff x="0" y="0"/>
          <a:chExt cx="0" cy="0"/>
        </a:xfrm>
      </p:grpSpPr>
      <p:sp>
        <p:nvSpPr>
          <p:cNvPr id="76" name="Google Shape;76;p8"/>
          <p:cNvSpPr/>
          <p:nvPr/>
        </p:nvSpPr>
        <p:spPr>
          <a:xfrm>
            <a:off x="0" y="0"/>
            <a:ext cx="12192000" cy="5203825"/>
          </a:xfrm>
          <a:custGeom>
            <a:avLst/>
            <a:gdLst/>
            <a:ahLst/>
            <a:cxnLst/>
            <a:rect l="l" t="t"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mt="91000"/>
            </a:blip>
            <a:tile tx="0" ty="0" sx="100000" sy="100000" flip="none" algn="tl"/>
          </a:blipFill>
          <a:ln w="9525" cap="rnd" cmpd="sng">
            <a:solidFill>
              <a:schemeClr val="accent1"/>
            </a:solidFill>
            <a:prstDash val="solid"/>
            <a:round/>
            <a:headEnd type="none" w="sm" len="sm"/>
            <a:tailEnd type="none" w="sm" len="sm"/>
          </a:ln>
        </p:spPr>
      </p:sp>
      <p:sp>
        <p:nvSpPr>
          <p:cNvPr id="77" name="Google Shape;77;p8"/>
          <p:cNvSpPr txBox="1">
            <a:spLocks noGrp="1"/>
          </p:cNvSpPr>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r">
              <a:spcBef>
                <a:spcPts val="0"/>
              </a:spcBef>
              <a:spcAft>
                <a:spcPts val="0"/>
              </a:spcAft>
              <a:buClr>
                <a:schemeClr val="lt1"/>
              </a:buClr>
              <a:buSzPts val="4800"/>
              <a:buFont typeface="Century Gothic"/>
              <a:buNone/>
              <a:defRPr sz="48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8"/>
          <p:cNvSpPr txBox="1">
            <a:spLocks noGrp="1"/>
          </p:cNvSpPr>
          <p:nvPr>
            <p:ph type="body" idx="1"/>
          </p:nvPr>
        </p:nvSpPr>
        <p:spPr>
          <a:xfrm>
            <a:off x="810000" y="5281201"/>
            <a:ext cx="10561418" cy="43395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r">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rgbClr val="919191"/>
                </a:solidFill>
              </a:defRPr>
            </a:lvl2pPr>
            <a:lvl3pPr marL="1371600" lvl="2" indent="-228600" algn="l">
              <a:spcBef>
                <a:spcPts val="600"/>
              </a:spcBef>
              <a:spcAft>
                <a:spcPts val="0"/>
              </a:spcAft>
              <a:buSzPts val="1600"/>
              <a:buNone/>
              <a:defRPr sz="1600">
                <a:solidFill>
                  <a:srgbClr val="919191"/>
                </a:solidFill>
              </a:defRPr>
            </a:lvl3pPr>
            <a:lvl4pPr marL="1828800" lvl="3" indent="-228600" algn="l">
              <a:spcBef>
                <a:spcPts val="600"/>
              </a:spcBef>
              <a:spcAft>
                <a:spcPts val="0"/>
              </a:spcAft>
              <a:buSzPts val="1400"/>
              <a:buNone/>
              <a:defRPr sz="1400">
                <a:solidFill>
                  <a:srgbClr val="919191"/>
                </a:solidFill>
              </a:defRPr>
            </a:lvl4pPr>
            <a:lvl5pPr marL="2286000" lvl="4" indent="-228600" algn="l">
              <a:spcBef>
                <a:spcPts val="600"/>
              </a:spcBef>
              <a:spcAft>
                <a:spcPts val="0"/>
              </a:spcAft>
              <a:buSzPts val="1400"/>
              <a:buNone/>
              <a:defRPr sz="1400">
                <a:solidFill>
                  <a:srgbClr val="919191"/>
                </a:solidFill>
              </a:defRPr>
            </a:lvl5pPr>
            <a:lvl6pPr marL="2743200" lvl="5" indent="-228600" algn="l">
              <a:spcBef>
                <a:spcPts val="600"/>
              </a:spcBef>
              <a:spcAft>
                <a:spcPts val="0"/>
              </a:spcAft>
              <a:buSzPts val="1400"/>
              <a:buNone/>
              <a:defRPr sz="1400">
                <a:solidFill>
                  <a:srgbClr val="919191"/>
                </a:solidFill>
              </a:defRPr>
            </a:lvl6pPr>
            <a:lvl7pPr marL="3200400" lvl="6" indent="-228600" algn="l">
              <a:spcBef>
                <a:spcPts val="600"/>
              </a:spcBef>
              <a:spcAft>
                <a:spcPts val="0"/>
              </a:spcAft>
              <a:buSzPts val="1400"/>
              <a:buNone/>
              <a:defRPr sz="1400">
                <a:solidFill>
                  <a:srgbClr val="919191"/>
                </a:solidFill>
              </a:defRPr>
            </a:lvl7pPr>
            <a:lvl8pPr marL="3657600" lvl="7" indent="-228600" algn="l">
              <a:spcBef>
                <a:spcPts val="600"/>
              </a:spcBef>
              <a:spcAft>
                <a:spcPts val="0"/>
              </a:spcAft>
              <a:buSzPts val="1400"/>
              <a:buNone/>
              <a:defRPr sz="1400">
                <a:solidFill>
                  <a:srgbClr val="919191"/>
                </a:solidFill>
              </a:defRPr>
            </a:lvl8pPr>
            <a:lvl9pPr marL="4114800" lvl="8" indent="-228600" algn="l">
              <a:spcBef>
                <a:spcPts val="600"/>
              </a:spcBef>
              <a:spcAft>
                <a:spcPts val="600"/>
              </a:spcAft>
              <a:buSzPts val="1400"/>
              <a:buNone/>
              <a:defRPr sz="1400">
                <a:solidFill>
                  <a:srgbClr val="919191"/>
                </a:solidFill>
              </a:defRPr>
            </a:lvl9pPr>
          </a:lstStyle>
          <a:p>
            <a:endParaRPr/>
          </a:p>
        </p:txBody>
      </p:sp>
      <p:sp>
        <p:nvSpPr>
          <p:cNvPr id="79" name="Google Shape;79;p8"/>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cxnSp>
        <p:nvCxnSpPr>
          <p:cNvPr id="82" name="Google Shape;82;p8"/>
          <p:cNvCxnSpPr/>
          <p:nvPr/>
        </p:nvCxnSpPr>
        <p:spPr>
          <a:xfrm>
            <a:off x="0" y="4907465"/>
            <a:ext cx="9373803" cy="24128"/>
          </a:xfrm>
          <a:prstGeom prst="straightConnector1">
            <a:avLst/>
          </a:prstGeom>
          <a:noFill/>
          <a:ln w="57150" cap="flat" cmpd="sng">
            <a:solidFill>
              <a:srgbClr val="AC033A"/>
            </a:solidFill>
            <a:prstDash val="solid"/>
            <a:round/>
            <a:headEnd type="none" w="sm" len="sm"/>
            <a:tailEnd type="none" w="sm" len="sm"/>
          </a:ln>
        </p:spPr>
      </p:cxnSp>
      <p:cxnSp>
        <p:nvCxnSpPr>
          <p:cNvPr id="83" name="Google Shape;83;p8"/>
          <p:cNvCxnSpPr/>
          <p:nvPr/>
        </p:nvCxnSpPr>
        <p:spPr>
          <a:xfrm>
            <a:off x="10175421" y="4931593"/>
            <a:ext cx="2016579" cy="0"/>
          </a:xfrm>
          <a:prstGeom prst="straightConnector1">
            <a:avLst/>
          </a:prstGeom>
          <a:noFill/>
          <a:ln w="57150" cap="flat" cmpd="sng">
            <a:solidFill>
              <a:srgbClr val="AC033A"/>
            </a:solidFill>
            <a:prstDash val="solid"/>
            <a:round/>
            <a:headEnd type="none" w="sm" len="sm"/>
            <a:tailEnd type="none" w="sm" len="sm"/>
          </a:ln>
        </p:spPr>
      </p:cxnSp>
      <p:cxnSp>
        <p:nvCxnSpPr>
          <p:cNvPr id="84" name="Google Shape;84;p8"/>
          <p:cNvCxnSpPr/>
          <p:nvPr/>
        </p:nvCxnSpPr>
        <p:spPr>
          <a:xfrm>
            <a:off x="9373803" y="4940219"/>
            <a:ext cx="383721" cy="308228"/>
          </a:xfrm>
          <a:prstGeom prst="straightConnector1">
            <a:avLst/>
          </a:prstGeom>
          <a:noFill/>
          <a:ln w="57150" cap="flat" cmpd="sng">
            <a:solidFill>
              <a:srgbClr val="AC033A"/>
            </a:solidFill>
            <a:prstDash val="solid"/>
            <a:round/>
            <a:headEnd type="none" w="sm" len="sm"/>
            <a:tailEnd type="none" w="sm" len="sm"/>
          </a:ln>
        </p:spPr>
      </p:cxnSp>
      <p:cxnSp>
        <p:nvCxnSpPr>
          <p:cNvPr id="85" name="Google Shape;85;p8"/>
          <p:cNvCxnSpPr/>
          <p:nvPr/>
        </p:nvCxnSpPr>
        <p:spPr>
          <a:xfrm rot="10800000" flipH="1">
            <a:off x="9771612" y="4922603"/>
            <a:ext cx="403809" cy="325844"/>
          </a:xfrm>
          <a:prstGeom prst="straightConnector1">
            <a:avLst/>
          </a:prstGeom>
          <a:noFill/>
          <a:ln w="57150" cap="flat" cmpd="sng">
            <a:solidFill>
              <a:srgbClr val="AC033A"/>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9"/>
          <p:cNvSpPr/>
          <p:nvPr/>
        </p:nvSpPr>
        <p:spPr>
          <a:xfrm>
            <a:off x="0" y="-214191"/>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D4EAF1"/>
          </a:solidFill>
          <a:ln w="19050" cap="flat" cmpd="sng">
            <a:solidFill>
              <a:schemeClr val="accent1"/>
            </a:solidFill>
            <a:prstDash val="solid"/>
            <a:round/>
            <a:headEnd type="none" w="sm" len="sm"/>
            <a:tailEnd type="none" w="sm" len="sm"/>
          </a:ln>
        </p:spPr>
      </p:sp>
      <p:sp>
        <p:nvSpPr>
          <p:cNvPr id="88" name="Google Shape;88;p9"/>
          <p:cNvSpPr txBox="1">
            <a:spLocks noGrp="1"/>
          </p:cNvSpPr>
          <p:nvPr>
            <p:ph type="title"/>
          </p:nvPr>
        </p:nvSpPr>
        <p:spPr>
          <a:xfrm>
            <a:off x="596348" y="447188"/>
            <a:ext cx="10785650"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4000"/>
              <a:buFont typeface="Century Gothic"/>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9"/>
          <p:cNvSpPr txBox="1">
            <a:spLocks noGrp="1"/>
          </p:cNvSpPr>
          <p:nvPr>
            <p:ph type="body" idx="1"/>
          </p:nvPr>
        </p:nvSpPr>
        <p:spPr>
          <a:xfrm>
            <a:off x="818712" y="2222287"/>
            <a:ext cx="5185873"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lvl="0" indent="-342900" algn="l">
              <a:spcBef>
                <a:spcPts val="360"/>
              </a:spcBef>
              <a:spcAft>
                <a:spcPts val="0"/>
              </a:spcAft>
              <a:buSzPts val="1800"/>
              <a:buFont typeface="Noto Sans Symbols"/>
              <a:buChar char="⮚"/>
              <a:defRPr/>
            </a:lvl1pPr>
            <a:lvl2pPr marL="914400" lvl="1" indent="-330200" algn="l">
              <a:spcBef>
                <a:spcPts val="600"/>
              </a:spcBef>
              <a:spcAft>
                <a:spcPts val="0"/>
              </a:spcAft>
              <a:buSzPts val="1600"/>
              <a:buFont typeface="Noto Sans Symbols"/>
              <a:buChar char="▪"/>
              <a:defRPr/>
            </a:lvl2pPr>
            <a:lvl3pPr marL="1371600" lvl="2" indent="-317500" algn="l">
              <a:spcBef>
                <a:spcPts val="600"/>
              </a:spcBef>
              <a:spcAft>
                <a:spcPts val="0"/>
              </a:spcAft>
              <a:buSzPts val="1400"/>
              <a:buFont typeface="Arial"/>
              <a:buChar char="•"/>
              <a:defRPr/>
            </a:lvl3pPr>
            <a:lvl4pPr marL="1828800" lvl="3" indent="-304800" algn="l">
              <a:spcBef>
                <a:spcPts val="600"/>
              </a:spcBef>
              <a:spcAft>
                <a:spcPts val="0"/>
              </a:spcAft>
              <a:buSzPts val="1200"/>
              <a:buFont typeface="Arial"/>
              <a:buChar char="•"/>
              <a:defRPr/>
            </a:lvl4pPr>
            <a:lvl5pPr marL="2286000" lvl="4" indent="-304800" algn="l">
              <a:spcBef>
                <a:spcPts val="600"/>
              </a:spcBef>
              <a:spcAft>
                <a:spcPts val="0"/>
              </a:spcAft>
              <a:buSzPts val="1200"/>
              <a:buFont typeface="Arial"/>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0" name="Google Shape;90;p9"/>
          <p:cNvSpPr txBox="1">
            <a:spLocks noGrp="1"/>
          </p:cNvSpPr>
          <p:nvPr>
            <p:ph type="body" idx="2"/>
          </p:nvPr>
        </p:nvSpPr>
        <p:spPr>
          <a:xfrm>
            <a:off x="6187415" y="2222287"/>
            <a:ext cx="5194583" cy="363876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lvl="0" indent="-342900" algn="l">
              <a:spcBef>
                <a:spcPts val="360"/>
              </a:spcBef>
              <a:spcAft>
                <a:spcPts val="0"/>
              </a:spcAft>
              <a:buSzPts val="1800"/>
              <a:buFont typeface="Noto Sans Symbols"/>
              <a:buChar char="⮚"/>
              <a:defRPr/>
            </a:lvl1pPr>
            <a:lvl2pPr marL="914400" lvl="1" indent="-330200" algn="l">
              <a:spcBef>
                <a:spcPts val="600"/>
              </a:spcBef>
              <a:spcAft>
                <a:spcPts val="0"/>
              </a:spcAft>
              <a:buSzPts val="1600"/>
              <a:buFont typeface="Noto Sans Symbols"/>
              <a:buChar char="▪"/>
              <a:defRPr/>
            </a:lvl2pPr>
            <a:lvl3pPr marL="1371600" lvl="2" indent="-317500" algn="l">
              <a:spcBef>
                <a:spcPts val="600"/>
              </a:spcBef>
              <a:spcAft>
                <a:spcPts val="0"/>
              </a:spcAft>
              <a:buSzPts val="1400"/>
              <a:buFont typeface="Arial"/>
              <a:buChar char="•"/>
              <a:defRPr/>
            </a:lvl3pPr>
            <a:lvl4pPr marL="1828800" lvl="3" indent="-304800" algn="l">
              <a:spcBef>
                <a:spcPts val="600"/>
              </a:spcBef>
              <a:spcAft>
                <a:spcPts val="0"/>
              </a:spcAft>
              <a:buSzPts val="1200"/>
              <a:buFont typeface="Arial"/>
              <a:buChar char="•"/>
              <a:defRPr/>
            </a:lvl4pPr>
            <a:lvl5pPr marL="2286000" lvl="4" indent="-304800" algn="l">
              <a:spcBef>
                <a:spcPts val="600"/>
              </a:spcBef>
              <a:spcAft>
                <a:spcPts val="0"/>
              </a:spcAft>
              <a:buSzPts val="1200"/>
              <a:buFont typeface="Arial"/>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1" name="Google Shape;91;p9"/>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9"/>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9"/>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cxnSp>
        <p:nvCxnSpPr>
          <p:cNvPr id="94" name="Google Shape;94;p9"/>
          <p:cNvCxnSpPr/>
          <p:nvPr/>
        </p:nvCxnSpPr>
        <p:spPr>
          <a:xfrm>
            <a:off x="2849336" y="1663569"/>
            <a:ext cx="9342664" cy="0"/>
          </a:xfrm>
          <a:prstGeom prst="straightConnector1">
            <a:avLst/>
          </a:prstGeom>
          <a:noFill/>
          <a:ln w="57150" cap="flat" cmpd="sng">
            <a:solidFill>
              <a:srgbClr val="AC033A"/>
            </a:solidFill>
            <a:prstDash val="solid"/>
            <a:round/>
            <a:headEnd type="none" w="sm" len="sm"/>
            <a:tailEnd type="none" w="sm" len="sm"/>
          </a:ln>
        </p:spPr>
      </p:cxnSp>
      <p:cxnSp>
        <p:nvCxnSpPr>
          <p:cNvPr id="95" name="Google Shape;95;p9"/>
          <p:cNvCxnSpPr/>
          <p:nvPr/>
        </p:nvCxnSpPr>
        <p:spPr>
          <a:xfrm>
            <a:off x="0" y="1663569"/>
            <a:ext cx="2016579" cy="0"/>
          </a:xfrm>
          <a:prstGeom prst="straightConnector1">
            <a:avLst/>
          </a:prstGeom>
          <a:noFill/>
          <a:ln w="57150" cap="flat" cmpd="sng">
            <a:solidFill>
              <a:srgbClr val="AC033A"/>
            </a:solidFill>
            <a:prstDash val="solid"/>
            <a:round/>
            <a:headEnd type="none" w="sm" len="sm"/>
            <a:tailEnd type="none" w="sm" len="sm"/>
          </a:ln>
        </p:spPr>
      </p:cxnSp>
      <p:cxnSp>
        <p:nvCxnSpPr>
          <p:cNvPr id="96" name="Google Shape;96;p9"/>
          <p:cNvCxnSpPr/>
          <p:nvPr/>
        </p:nvCxnSpPr>
        <p:spPr>
          <a:xfrm>
            <a:off x="2016579" y="1663569"/>
            <a:ext cx="383721" cy="308228"/>
          </a:xfrm>
          <a:prstGeom prst="straightConnector1">
            <a:avLst/>
          </a:prstGeom>
          <a:noFill/>
          <a:ln w="57150" cap="flat" cmpd="sng">
            <a:solidFill>
              <a:srgbClr val="AC033A"/>
            </a:solidFill>
            <a:prstDash val="solid"/>
            <a:round/>
            <a:headEnd type="none" w="sm" len="sm"/>
            <a:tailEnd type="none" w="sm" len="sm"/>
          </a:ln>
        </p:spPr>
      </p:cxnSp>
      <p:cxnSp>
        <p:nvCxnSpPr>
          <p:cNvPr id="97" name="Google Shape;97;p9"/>
          <p:cNvCxnSpPr/>
          <p:nvPr/>
        </p:nvCxnSpPr>
        <p:spPr>
          <a:xfrm rot="10800000" flipH="1">
            <a:off x="2414388" y="1663569"/>
            <a:ext cx="434948" cy="308228"/>
          </a:xfrm>
          <a:prstGeom prst="straightConnector1">
            <a:avLst/>
          </a:prstGeom>
          <a:noFill/>
          <a:ln w="57150" cap="flat" cmpd="sng">
            <a:solidFill>
              <a:srgbClr val="AC033A"/>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10"/>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mt="90000"/>
            </a:blip>
            <a:tile tx="0" ty="0" sx="100000" sy="100000" flip="none" algn="tl"/>
          </a:blipFill>
          <a:ln w="9525"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0" name="Google Shape;100;p10"/>
          <p:cNvSpPr txBox="1">
            <a:spLocks noGrp="1"/>
          </p:cNvSpPr>
          <p:nvPr>
            <p:ph type="title"/>
          </p:nvPr>
        </p:nvSpPr>
        <p:spPr>
          <a:xfrm>
            <a:off x="586409" y="447188"/>
            <a:ext cx="10795589"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4000"/>
              <a:buFont typeface="Century Gothic"/>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
          <p:cNvSpPr txBox="1">
            <a:spLocks noGrp="1"/>
          </p:cNvSpPr>
          <p:nvPr>
            <p:ph type="body" idx="1"/>
          </p:nvPr>
        </p:nvSpPr>
        <p:spPr>
          <a:xfrm>
            <a:off x="814728" y="2174875"/>
            <a:ext cx="5189857"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102" name="Google Shape;102;p10"/>
          <p:cNvSpPr txBox="1">
            <a:spLocks noGrp="1"/>
          </p:cNvSpPr>
          <p:nvPr>
            <p:ph type="body" idx="2"/>
          </p:nvPr>
        </p:nvSpPr>
        <p:spPr>
          <a:xfrm>
            <a:off x="814729" y="2751138"/>
            <a:ext cx="5189856"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342900" algn="l">
              <a:spcBef>
                <a:spcPts val="360"/>
              </a:spcBef>
              <a:spcAft>
                <a:spcPts val="0"/>
              </a:spcAft>
              <a:buSzPts val="1800"/>
              <a:buFont typeface="Noto Sans Symbols"/>
              <a:buChar char="⮚"/>
              <a:defRPr/>
            </a:lvl1pPr>
            <a:lvl2pPr marL="914400" lvl="1" indent="-330200" algn="l">
              <a:spcBef>
                <a:spcPts val="600"/>
              </a:spcBef>
              <a:spcAft>
                <a:spcPts val="0"/>
              </a:spcAft>
              <a:buSzPts val="1600"/>
              <a:buFont typeface="Noto Sans Symbols"/>
              <a:buChar char="▪"/>
              <a:defRPr/>
            </a:lvl2pPr>
            <a:lvl3pPr marL="1371600" lvl="2" indent="-317500" algn="l">
              <a:spcBef>
                <a:spcPts val="600"/>
              </a:spcBef>
              <a:spcAft>
                <a:spcPts val="0"/>
              </a:spcAft>
              <a:buSzPts val="1400"/>
              <a:buFont typeface="Arial"/>
              <a:buChar char="•"/>
              <a:defRPr/>
            </a:lvl3pPr>
            <a:lvl4pPr marL="1828800" lvl="3" indent="-304800" algn="l">
              <a:spcBef>
                <a:spcPts val="600"/>
              </a:spcBef>
              <a:spcAft>
                <a:spcPts val="0"/>
              </a:spcAft>
              <a:buSzPts val="1200"/>
              <a:buFont typeface="Arial"/>
              <a:buChar char="•"/>
              <a:defRPr/>
            </a:lvl4pPr>
            <a:lvl5pPr marL="2286000" lvl="4" indent="-304800" algn="l">
              <a:spcBef>
                <a:spcPts val="600"/>
              </a:spcBef>
              <a:spcAft>
                <a:spcPts val="0"/>
              </a:spcAft>
              <a:buSzPts val="1200"/>
              <a:buFont typeface="Arial"/>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3" name="Google Shape;103;p10"/>
          <p:cNvSpPr txBox="1">
            <a:spLocks noGrp="1"/>
          </p:cNvSpPr>
          <p:nvPr>
            <p:ph type="body" idx="3"/>
          </p:nvPr>
        </p:nvSpPr>
        <p:spPr>
          <a:xfrm>
            <a:off x="6187415" y="2174875"/>
            <a:ext cx="5194583"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104" name="Google Shape;104;p10"/>
          <p:cNvSpPr txBox="1">
            <a:spLocks noGrp="1"/>
          </p:cNvSpPr>
          <p:nvPr>
            <p:ph type="body" idx="4"/>
          </p:nvPr>
        </p:nvSpPr>
        <p:spPr>
          <a:xfrm>
            <a:off x="6187415" y="2751138"/>
            <a:ext cx="5194583"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342900" algn="l">
              <a:spcBef>
                <a:spcPts val="360"/>
              </a:spcBef>
              <a:spcAft>
                <a:spcPts val="0"/>
              </a:spcAft>
              <a:buSzPts val="1800"/>
              <a:buFont typeface="Noto Sans Symbols"/>
              <a:buChar char="⮚"/>
              <a:defRPr/>
            </a:lvl1pPr>
            <a:lvl2pPr marL="914400" lvl="1" indent="-330200" algn="l">
              <a:spcBef>
                <a:spcPts val="600"/>
              </a:spcBef>
              <a:spcAft>
                <a:spcPts val="0"/>
              </a:spcAft>
              <a:buSzPts val="1600"/>
              <a:buFont typeface="Noto Sans Symbols"/>
              <a:buChar char="▪"/>
              <a:defRPr/>
            </a:lvl2pPr>
            <a:lvl3pPr marL="1371600" lvl="2" indent="-317500" algn="l">
              <a:spcBef>
                <a:spcPts val="600"/>
              </a:spcBef>
              <a:spcAft>
                <a:spcPts val="0"/>
              </a:spcAft>
              <a:buSzPts val="1400"/>
              <a:buFont typeface="Arial"/>
              <a:buChar char="•"/>
              <a:defRPr/>
            </a:lvl3pPr>
            <a:lvl4pPr marL="1828800" lvl="3" indent="-304800" algn="l">
              <a:spcBef>
                <a:spcPts val="600"/>
              </a:spcBef>
              <a:spcAft>
                <a:spcPts val="0"/>
              </a:spcAft>
              <a:buSzPts val="1200"/>
              <a:buFont typeface="Arial"/>
              <a:buChar char="•"/>
              <a:defRPr/>
            </a:lvl4pPr>
            <a:lvl5pPr marL="2286000" lvl="4" indent="-304800" algn="l">
              <a:spcBef>
                <a:spcPts val="600"/>
              </a:spcBef>
              <a:spcAft>
                <a:spcPts val="0"/>
              </a:spcAft>
              <a:buSzPts val="1200"/>
              <a:buFont typeface="Arial"/>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5" name="Google Shape;105;p10"/>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cxnSp>
        <p:nvCxnSpPr>
          <p:cNvPr id="108" name="Google Shape;108;p10"/>
          <p:cNvCxnSpPr/>
          <p:nvPr/>
        </p:nvCxnSpPr>
        <p:spPr>
          <a:xfrm>
            <a:off x="2849336" y="1915080"/>
            <a:ext cx="9342664" cy="0"/>
          </a:xfrm>
          <a:prstGeom prst="straightConnector1">
            <a:avLst/>
          </a:prstGeom>
          <a:noFill/>
          <a:ln w="57150" cap="flat" cmpd="sng">
            <a:solidFill>
              <a:srgbClr val="AC033A"/>
            </a:solidFill>
            <a:prstDash val="solid"/>
            <a:round/>
            <a:headEnd type="none" w="sm" len="sm"/>
            <a:tailEnd type="none" w="sm" len="sm"/>
          </a:ln>
        </p:spPr>
      </p:cxnSp>
      <p:cxnSp>
        <p:nvCxnSpPr>
          <p:cNvPr id="109" name="Google Shape;109;p10"/>
          <p:cNvCxnSpPr/>
          <p:nvPr/>
        </p:nvCxnSpPr>
        <p:spPr>
          <a:xfrm>
            <a:off x="0" y="1915080"/>
            <a:ext cx="2016579" cy="0"/>
          </a:xfrm>
          <a:prstGeom prst="straightConnector1">
            <a:avLst/>
          </a:prstGeom>
          <a:noFill/>
          <a:ln w="57150" cap="flat" cmpd="sng">
            <a:solidFill>
              <a:srgbClr val="AC033A"/>
            </a:solidFill>
            <a:prstDash val="solid"/>
            <a:round/>
            <a:headEnd type="none" w="sm" len="sm"/>
            <a:tailEnd type="none" w="sm" len="sm"/>
          </a:ln>
        </p:spPr>
      </p:cxnSp>
      <p:cxnSp>
        <p:nvCxnSpPr>
          <p:cNvPr id="110" name="Google Shape;110;p10"/>
          <p:cNvCxnSpPr/>
          <p:nvPr/>
        </p:nvCxnSpPr>
        <p:spPr>
          <a:xfrm>
            <a:off x="2016579" y="1915080"/>
            <a:ext cx="383721" cy="308228"/>
          </a:xfrm>
          <a:prstGeom prst="straightConnector1">
            <a:avLst/>
          </a:prstGeom>
          <a:noFill/>
          <a:ln w="57150" cap="flat" cmpd="sng">
            <a:solidFill>
              <a:srgbClr val="AC033A"/>
            </a:solidFill>
            <a:prstDash val="solid"/>
            <a:round/>
            <a:headEnd type="none" w="sm" len="sm"/>
            <a:tailEnd type="none" w="sm" len="sm"/>
          </a:ln>
        </p:spPr>
      </p:cxnSp>
      <p:cxnSp>
        <p:nvCxnSpPr>
          <p:cNvPr id="111" name="Google Shape;111;p10"/>
          <p:cNvCxnSpPr/>
          <p:nvPr/>
        </p:nvCxnSpPr>
        <p:spPr>
          <a:xfrm rot="10800000" flipH="1">
            <a:off x="2414388" y="1915080"/>
            <a:ext cx="434948" cy="308228"/>
          </a:xfrm>
          <a:prstGeom prst="straightConnector1">
            <a:avLst/>
          </a:prstGeom>
          <a:noFill/>
          <a:ln w="57150" cap="flat" cmpd="sng">
            <a:solidFill>
              <a:srgbClr val="AC033A"/>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marR="0" lvl="0" algn="l" rtl="0">
              <a:spcBef>
                <a:spcPts val="0"/>
              </a:spcBef>
              <a:spcAft>
                <a:spcPts val="0"/>
              </a:spcAft>
              <a:buClr>
                <a:srgbClr val="FEFEFE"/>
              </a:buClr>
              <a:buSzPts val="4000"/>
              <a:buFont typeface="Century Gothic"/>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
          <p:cNvSpPr txBox="1">
            <a:spLocks noGrp="1"/>
          </p:cNvSpPr>
          <p:nvPr>
            <p:ph type="body" idx="1"/>
          </p:nvPr>
        </p:nvSpPr>
        <p:spPr>
          <a:xfrm>
            <a:off x="810000" y="2184401"/>
            <a:ext cx="10563285" cy="3674397"/>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marR="0" lvl="0"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dt" idx="10"/>
          </p:nvPr>
        </p:nvSpPr>
        <p:spPr>
          <a:xfrm>
            <a:off x="8926212" y="6041362"/>
            <a:ext cx="845400"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9771612" y="5915888"/>
            <a:ext cx="775880" cy="490599"/>
          </a:xfrm>
          <a:prstGeom prst="rect">
            <a:avLst/>
          </a:prstGeom>
          <a:noFill/>
          <a:ln>
            <a:noFill/>
          </a:ln>
        </p:spPr>
        <p:txBody>
          <a:bodyPr spcFirstLastPara="1" wrap="square" lIns="91425" tIns="45700" rIns="91425" bIns="10800" anchor="b" anchorCtr="0">
            <a:noAutofit/>
          </a:bodyPr>
          <a:lstStyle>
            <a:lvl1pPr marL="0" marR="0" lvl="0" indent="0" algn="ctr" rtl="0">
              <a:spcBef>
                <a:spcPts val="0"/>
              </a:spcBef>
              <a:buNone/>
              <a:defRPr sz="2000" b="0" i="0" u="none" strike="noStrike" cap="none">
                <a:solidFill>
                  <a:schemeClr val="accent1"/>
                </a:solidFill>
                <a:latin typeface="Century Gothic"/>
                <a:ea typeface="Century Gothic"/>
                <a:cs typeface="Century Gothic"/>
                <a:sym typeface="Century Gothic"/>
              </a:defRPr>
            </a:lvl1pPr>
            <a:lvl2pPr marL="0" marR="0" lvl="1" indent="0" algn="ctr" rtl="0">
              <a:spcBef>
                <a:spcPts val="0"/>
              </a:spcBef>
              <a:buNone/>
              <a:defRPr sz="2000" b="0" i="0" u="none" strike="noStrike" cap="none">
                <a:solidFill>
                  <a:schemeClr val="accent1"/>
                </a:solidFill>
                <a:latin typeface="Century Gothic"/>
                <a:ea typeface="Century Gothic"/>
                <a:cs typeface="Century Gothic"/>
                <a:sym typeface="Century Gothic"/>
              </a:defRPr>
            </a:lvl2pPr>
            <a:lvl3pPr marL="0" marR="0" lvl="2" indent="0" algn="ctr" rtl="0">
              <a:spcBef>
                <a:spcPts val="0"/>
              </a:spcBef>
              <a:buNone/>
              <a:defRPr sz="2000" b="0" i="0" u="none" strike="noStrike" cap="none">
                <a:solidFill>
                  <a:schemeClr val="accent1"/>
                </a:solidFill>
                <a:latin typeface="Century Gothic"/>
                <a:ea typeface="Century Gothic"/>
                <a:cs typeface="Century Gothic"/>
                <a:sym typeface="Century Gothic"/>
              </a:defRPr>
            </a:lvl3pPr>
            <a:lvl4pPr marL="0" marR="0" lvl="3" indent="0" algn="ctr" rtl="0">
              <a:spcBef>
                <a:spcPts val="0"/>
              </a:spcBef>
              <a:buNone/>
              <a:defRPr sz="2000" b="0" i="0" u="none" strike="noStrike" cap="none">
                <a:solidFill>
                  <a:schemeClr val="accent1"/>
                </a:solidFill>
                <a:latin typeface="Century Gothic"/>
                <a:ea typeface="Century Gothic"/>
                <a:cs typeface="Century Gothic"/>
                <a:sym typeface="Century Gothic"/>
              </a:defRPr>
            </a:lvl4pPr>
            <a:lvl5pPr marL="0" marR="0" lvl="4" indent="0" algn="ctr" rtl="0">
              <a:spcBef>
                <a:spcPts val="0"/>
              </a:spcBef>
              <a:buNone/>
              <a:defRPr sz="2000" b="0" i="0" u="none" strike="noStrike" cap="none">
                <a:solidFill>
                  <a:schemeClr val="accent1"/>
                </a:solidFill>
                <a:latin typeface="Century Gothic"/>
                <a:ea typeface="Century Gothic"/>
                <a:cs typeface="Century Gothic"/>
                <a:sym typeface="Century Gothic"/>
              </a:defRPr>
            </a:lvl5pPr>
            <a:lvl6pPr marL="0" marR="0" lvl="5" indent="0" algn="ctr" rtl="0">
              <a:spcBef>
                <a:spcPts val="0"/>
              </a:spcBef>
              <a:buNone/>
              <a:defRPr sz="2000" b="0" i="0" u="none" strike="noStrike" cap="none">
                <a:solidFill>
                  <a:schemeClr val="accent1"/>
                </a:solidFill>
                <a:latin typeface="Century Gothic"/>
                <a:ea typeface="Century Gothic"/>
                <a:cs typeface="Century Gothic"/>
                <a:sym typeface="Century Gothic"/>
              </a:defRPr>
            </a:lvl6pPr>
            <a:lvl7pPr marL="0" marR="0" lvl="6" indent="0" algn="ctr" rtl="0">
              <a:spcBef>
                <a:spcPts val="0"/>
              </a:spcBef>
              <a:buNone/>
              <a:defRPr sz="2000" b="0" i="0" u="none" strike="noStrike" cap="none">
                <a:solidFill>
                  <a:schemeClr val="accent1"/>
                </a:solidFill>
                <a:latin typeface="Century Gothic"/>
                <a:ea typeface="Century Gothic"/>
                <a:cs typeface="Century Gothic"/>
                <a:sym typeface="Century Gothic"/>
              </a:defRPr>
            </a:lvl7pPr>
            <a:lvl8pPr marL="0" marR="0" lvl="7" indent="0" algn="ctr" rtl="0">
              <a:spcBef>
                <a:spcPts val="0"/>
              </a:spcBef>
              <a:buNone/>
              <a:defRPr sz="2000" b="0" i="0" u="none" strike="noStrike" cap="none">
                <a:solidFill>
                  <a:schemeClr val="accent1"/>
                </a:solidFill>
                <a:latin typeface="Century Gothic"/>
                <a:ea typeface="Century Gothic"/>
                <a:cs typeface="Century Gothic"/>
                <a:sym typeface="Century Gothic"/>
              </a:defRPr>
            </a:lvl8pPr>
            <a:lvl9pPr marL="0" marR="0" lvl="8" indent="0" algn="ctr" rtl="0">
              <a:spcBef>
                <a:spcPts val="0"/>
              </a:spcBef>
              <a:buNone/>
              <a:defRPr sz="2000" b="0" i="0" u="none" strike="noStrike" cap="none">
                <a:solidFill>
                  <a:schemeClr val="accen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9">
            <a:alphaModFix/>
          </a:blip>
          <a:srcRect/>
          <a:stretch/>
        </p:blipFill>
        <p:spPr>
          <a:xfrm>
            <a:off x="10547492" y="5587495"/>
            <a:ext cx="1206930" cy="9077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5400"/>
              <a:buFont typeface="Century Gothic"/>
              <a:buNone/>
            </a:pPr>
            <a:r>
              <a:rPr lang="en-US"/>
              <a:t>Alternatives to Guardianship</a:t>
            </a:r>
            <a:endParaRPr/>
          </a:p>
        </p:txBody>
      </p:sp>
      <p:sp>
        <p:nvSpPr>
          <p:cNvPr id="170" name="Google Shape;170;p19"/>
          <p:cNvSpPr txBox="1">
            <a:spLocks noGrp="1"/>
          </p:cNvSpPr>
          <p:nvPr>
            <p:ph type="subTitle" idx="1"/>
          </p:nvPr>
        </p:nvSpPr>
        <p:spPr>
          <a:xfrm>
            <a:off x="816052" y="5286625"/>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en-US" sz="2000"/>
              <a:t>An Introduction to Supported Decision-Making</a:t>
            </a:r>
            <a:endParaRPr/>
          </a:p>
        </p:txBody>
      </p:sp>
      <p:sp>
        <p:nvSpPr>
          <p:cNvPr id="171" name="Google Shape;171;p19"/>
          <p:cNvSpPr txBox="1"/>
          <p:nvPr/>
        </p:nvSpPr>
        <p:spPr>
          <a:xfrm>
            <a:off x="810000" y="6022428"/>
            <a:ext cx="105720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lt1"/>
                </a:solidFill>
                <a:latin typeface="Century Gothic"/>
                <a:ea typeface="Century Gothic"/>
                <a:cs typeface="Century Gothic"/>
                <a:sym typeface="Century Gothic"/>
              </a:rPr>
              <a:t>Disability Rights New Jersey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000"/>
              <a:buFont typeface="Century Gothic"/>
              <a:buNone/>
            </a:pPr>
            <a:r>
              <a:rPr lang="en-US"/>
              <a:t>Decisions…Decisions…</a:t>
            </a:r>
            <a:endParaRPr/>
          </a:p>
        </p:txBody>
      </p:sp>
      <p:sp>
        <p:nvSpPr>
          <p:cNvPr id="230" name="Google Shape;230;p27"/>
          <p:cNvSpPr txBox="1">
            <a:spLocks noGrp="1"/>
          </p:cNvSpPr>
          <p:nvPr>
            <p:ph type="body" idx="1"/>
          </p:nvPr>
        </p:nvSpPr>
        <p:spPr>
          <a:xfrm>
            <a:off x="818713" y="2413000"/>
            <a:ext cx="3835583" cy="36322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342900" algn="l" rtl="0">
              <a:spcBef>
                <a:spcPts val="0"/>
              </a:spcBef>
              <a:spcAft>
                <a:spcPts val="0"/>
              </a:spcAft>
              <a:buSzPts val="1600"/>
              <a:buFont typeface="Noto Sans Symbols"/>
              <a:buChar char="⮚"/>
            </a:pPr>
            <a:r>
              <a:rPr lang="en-US" sz="1600"/>
              <a:t>Scenario: your car stalls on the highway while you are on a road trip</a:t>
            </a:r>
            <a:endParaRPr/>
          </a:p>
          <a:p>
            <a:pPr marL="342900" lvl="0" indent="-241300" algn="l" rtl="0">
              <a:spcBef>
                <a:spcPts val="920"/>
              </a:spcBef>
              <a:spcAft>
                <a:spcPts val="0"/>
              </a:spcAft>
              <a:buSzPts val="1600"/>
              <a:buFont typeface="Noto Sans Symbols"/>
              <a:buNone/>
            </a:pPr>
            <a:endParaRPr sz="1600" i="1"/>
          </a:p>
          <a:p>
            <a:pPr marL="342900" lvl="0" indent="-342900" algn="l" rtl="0">
              <a:spcBef>
                <a:spcPts val="920"/>
              </a:spcBef>
              <a:spcAft>
                <a:spcPts val="0"/>
              </a:spcAft>
              <a:buSzPts val="1600"/>
              <a:buFont typeface="Noto Sans Symbols"/>
              <a:buChar char="⮚"/>
            </a:pPr>
            <a:r>
              <a:rPr lang="en-US" sz="1600"/>
              <a:t>Scenario: your doctor gives you several options of treatment for dealing with an illness</a:t>
            </a:r>
            <a:endParaRPr/>
          </a:p>
          <a:p>
            <a:pPr marL="342900" lvl="0" indent="-241300" algn="l" rtl="0">
              <a:spcBef>
                <a:spcPts val="920"/>
              </a:spcBef>
              <a:spcAft>
                <a:spcPts val="0"/>
              </a:spcAft>
              <a:buSzPts val="1600"/>
              <a:buFont typeface="Noto Sans Symbols"/>
              <a:buNone/>
            </a:pPr>
            <a:endParaRPr sz="1600"/>
          </a:p>
          <a:p>
            <a:pPr marL="342900" lvl="0" indent="-342900" algn="l" rtl="0">
              <a:spcBef>
                <a:spcPts val="920"/>
              </a:spcBef>
              <a:spcAft>
                <a:spcPts val="0"/>
              </a:spcAft>
              <a:buSzPts val="1600"/>
              <a:buFont typeface="Noto Sans Symbols"/>
              <a:buChar char="⮚"/>
            </a:pPr>
            <a:r>
              <a:rPr lang="en-US" sz="1600"/>
              <a:t>Think about how many decisions you had to make today before joining us here</a:t>
            </a:r>
            <a:endParaRPr/>
          </a:p>
        </p:txBody>
      </p:sp>
      <p:pic>
        <p:nvPicPr>
          <p:cNvPr id="231" name="Google Shape;231;p27" descr="A picture containing people, standing, group, person&#10;&#10;Description automatically generated"/>
          <p:cNvPicPr preferRelativeResize="0"/>
          <p:nvPr/>
        </p:nvPicPr>
        <p:blipFill rotWithShape="1">
          <a:blip r:embed="rId3">
            <a:alphaModFix/>
          </a:blip>
          <a:srcRect/>
          <a:stretch/>
        </p:blipFill>
        <p:spPr>
          <a:xfrm>
            <a:off x="6054444" y="2413000"/>
            <a:ext cx="4372162" cy="3716338"/>
          </a:xfrm>
          <a:prstGeom prst="roundRect">
            <a:avLst>
              <a:gd name="adj" fmla="val 3876"/>
            </a:avLst>
          </a:prstGeom>
          <a:noFill/>
          <a:ln w="9525" cap="flat" cmpd="sng">
            <a:solidFill>
              <a:schemeClr val="accen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596348" y="447188"/>
            <a:ext cx="107856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000"/>
              <a:buFont typeface="Century Gothic"/>
              <a:buNone/>
            </a:pPr>
            <a:r>
              <a:rPr lang="en-US"/>
              <a:t>Topics of Discussion</a:t>
            </a:r>
            <a:endParaRPr/>
          </a:p>
        </p:txBody>
      </p:sp>
      <p:sp>
        <p:nvSpPr>
          <p:cNvPr id="238" name="Google Shape;238;p28"/>
          <p:cNvSpPr/>
          <p:nvPr/>
        </p:nvSpPr>
        <p:spPr>
          <a:xfrm>
            <a:off x="-5112" y="3677475"/>
            <a:ext cx="12202200" cy="914400"/>
          </a:xfrm>
          <a:prstGeom prst="rect">
            <a:avLst/>
          </a:prstGeom>
          <a:solidFill>
            <a:srgbClr val="C4E8E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C4E8EF"/>
              </a:highlight>
              <a:latin typeface="Century Gothic"/>
              <a:ea typeface="Century Gothic"/>
              <a:cs typeface="Century Gothic"/>
              <a:sym typeface="Century Gothic"/>
            </a:endParaRPr>
          </a:p>
        </p:txBody>
      </p:sp>
      <p:sp>
        <p:nvSpPr>
          <p:cNvPr id="239" name="Google Shape;239;p28"/>
          <p:cNvSpPr txBox="1"/>
          <p:nvPr/>
        </p:nvSpPr>
        <p:spPr>
          <a:xfrm>
            <a:off x="593675" y="2733823"/>
            <a:ext cx="10800600" cy="3336600"/>
          </a:xfrm>
          <a:prstGeom prst="rect">
            <a:avLst/>
          </a:prstGeom>
          <a:noFill/>
          <a:ln>
            <a:noFill/>
          </a:ln>
        </p:spPr>
        <p:txBody>
          <a:bodyPr spcFirstLastPara="1" wrap="square" lIns="91425" tIns="45700" rIns="91425" bIns="45700" anchor="t" anchorCtr="0">
            <a:noAutofit/>
          </a:bodyPr>
          <a:lstStyle/>
          <a:p>
            <a:pPr marL="460375" marR="0" lvl="0" indent="-452437" algn="l" rtl="0">
              <a:spcBef>
                <a:spcPts val="0"/>
              </a:spcBef>
              <a:spcAft>
                <a:spcPts val="0"/>
              </a:spcAft>
              <a:buClr>
                <a:schemeClr val="accent1"/>
              </a:buClr>
              <a:buSzPts val="2800"/>
              <a:buFont typeface="Noto Sans Symbols"/>
              <a:buChar char="❖"/>
            </a:pPr>
            <a:r>
              <a:rPr lang="en-US" sz="2800">
                <a:solidFill>
                  <a:schemeClr val="dk1"/>
                </a:solidFill>
                <a:latin typeface="Century Gothic"/>
                <a:ea typeface="Century Gothic"/>
                <a:cs typeface="Century Gothic"/>
                <a:sym typeface="Century Gothic"/>
              </a:rPr>
              <a:t>What is Decision Making</a:t>
            </a:r>
            <a:endParaRPr/>
          </a:p>
          <a:p>
            <a:pPr marL="342900" marR="0" lvl="0" indent="-165100" algn="l" rtl="0">
              <a:spcBef>
                <a:spcPts val="1160"/>
              </a:spcBef>
              <a:spcAft>
                <a:spcPts val="0"/>
              </a:spcAft>
              <a:buClr>
                <a:schemeClr val="accent1"/>
              </a:buClr>
              <a:buSzPts val="2800"/>
              <a:buFont typeface="Noto Sans Symbols"/>
              <a:buNone/>
            </a:pPr>
            <a:endParaRPr sz="2800">
              <a:solidFill>
                <a:schemeClr val="dk1"/>
              </a:solidFill>
              <a:latin typeface="Arial"/>
              <a:ea typeface="Arial"/>
              <a:cs typeface="Arial"/>
              <a:sym typeface="Arial"/>
            </a:endParaRPr>
          </a:p>
          <a:p>
            <a:pPr marL="460375" marR="0" lvl="0" indent="-452437" algn="l" rtl="0">
              <a:spcBef>
                <a:spcPts val="1160"/>
              </a:spcBef>
              <a:spcAft>
                <a:spcPts val="0"/>
              </a:spcAft>
              <a:buClr>
                <a:schemeClr val="accent1"/>
              </a:buClr>
              <a:buSzPts val="2800"/>
              <a:buFont typeface="Noto Sans Symbols"/>
              <a:buChar char="❖"/>
            </a:pPr>
            <a:r>
              <a:rPr lang="en-US" sz="2800">
                <a:solidFill>
                  <a:schemeClr val="dk1"/>
                </a:solidFill>
                <a:latin typeface="Century Gothic"/>
                <a:ea typeface="Century Gothic"/>
                <a:cs typeface="Century Gothic"/>
                <a:sym typeface="Century Gothic"/>
              </a:rPr>
              <a:t>Legal Frameworks</a:t>
            </a:r>
            <a:endParaRPr/>
          </a:p>
          <a:p>
            <a:pPr marL="342900" marR="0" lvl="0" indent="-165100" algn="l" rtl="0">
              <a:spcBef>
                <a:spcPts val="1160"/>
              </a:spcBef>
              <a:spcAft>
                <a:spcPts val="0"/>
              </a:spcAft>
              <a:buClr>
                <a:schemeClr val="accent1"/>
              </a:buClr>
              <a:buSzPts val="2800"/>
              <a:buFont typeface="Noto Sans Symbols"/>
              <a:buNone/>
            </a:pPr>
            <a:endParaRPr sz="2800">
              <a:solidFill>
                <a:schemeClr val="dk1"/>
              </a:solidFill>
              <a:latin typeface="Arial"/>
              <a:ea typeface="Arial"/>
              <a:cs typeface="Arial"/>
              <a:sym typeface="Arial"/>
            </a:endParaRPr>
          </a:p>
          <a:p>
            <a:pPr marL="460375" marR="0" lvl="0" indent="-460375" algn="l" rtl="0">
              <a:spcBef>
                <a:spcPts val="1160"/>
              </a:spcBef>
              <a:spcAft>
                <a:spcPts val="0"/>
              </a:spcAft>
              <a:buClr>
                <a:schemeClr val="accent1"/>
              </a:buClr>
              <a:buSzPts val="2800"/>
              <a:buFont typeface="Noto Sans Symbols"/>
              <a:buChar char="❖"/>
            </a:pPr>
            <a:r>
              <a:rPr lang="en-US" sz="2800">
                <a:solidFill>
                  <a:schemeClr val="dk1"/>
                </a:solidFill>
                <a:latin typeface="Century Gothic"/>
                <a:ea typeface="Century Gothic"/>
                <a:cs typeface="Century Gothic"/>
                <a:sym typeface="Century Gothic"/>
              </a:rPr>
              <a:t>Supported Decision Making and Guardianships</a:t>
            </a:r>
            <a:endParaRPr/>
          </a:p>
          <a:p>
            <a:pPr marL="342900" marR="0" lvl="0" indent="-165100" algn="l" rtl="0">
              <a:spcBef>
                <a:spcPts val="1160"/>
              </a:spcBef>
              <a:spcAft>
                <a:spcPts val="0"/>
              </a:spcAft>
              <a:buClr>
                <a:schemeClr val="accent1"/>
              </a:buClr>
              <a:buSzPts val="2800"/>
              <a:buFont typeface="Arial"/>
              <a:buNone/>
            </a:pPr>
            <a:endParaRPr sz="2800">
              <a:solidFill>
                <a:schemeClr val="dk1"/>
              </a:solidFill>
              <a:latin typeface="Arial"/>
              <a:ea typeface="Arial"/>
              <a:cs typeface="Arial"/>
              <a:sym typeface="Arial"/>
            </a:endParaRPr>
          </a:p>
          <a:p>
            <a:pPr marL="0" marR="0" lvl="0" indent="0" algn="l" rtl="0">
              <a:spcBef>
                <a:spcPts val="960"/>
              </a:spcBef>
              <a:spcAft>
                <a:spcPts val="0"/>
              </a:spcAft>
              <a:buClr>
                <a:schemeClr val="accent1"/>
              </a:buClr>
              <a:buSzPts val="1800"/>
              <a:buFont typeface="Noto Sans Symbols"/>
              <a:buNone/>
            </a:pPr>
            <a:endParaRPr sz="1800">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9"/>
          <p:cNvSpPr/>
          <p:nvPr/>
        </p:nvSpPr>
        <p:spPr>
          <a:xfrm>
            <a:off x="677160" y="2160720"/>
            <a:ext cx="8595720" cy="3879720"/>
          </a:xfrm>
          <a:prstGeom prst="rect">
            <a:avLst/>
          </a:prstGeom>
          <a:noFill/>
          <a:ln>
            <a:noFill/>
          </a:ln>
        </p:spPr>
        <p:txBody>
          <a:bodyPr spcFirstLastPara="1" wrap="square" lIns="90000" tIns="45000" rIns="90000" bIns="45000" anchor="t" anchorCtr="0">
            <a:noAutofit/>
          </a:bodyPr>
          <a:lstStyle/>
          <a:p>
            <a:pPr marL="343080" marR="0" lvl="0" indent="-342000" algn="l" rtl="0">
              <a:lnSpc>
                <a:spcPct val="100000"/>
              </a:lnSpc>
              <a:spcBef>
                <a:spcPts val="0"/>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In New Jersey, there is no legal framework for supported decision-making</a:t>
            </a:r>
            <a:endParaRPr sz="1800" b="0" i="0" u="none" strike="noStrike" cap="none">
              <a:latin typeface="Arial"/>
              <a:ea typeface="Arial"/>
              <a:cs typeface="Arial"/>
              <a:sym typeface="Arial"/>
            </a:endParaRPr>
          </a:p>
          <a:p>
            <a:pPr marL="743040" marR="0" lvl="1" indent="-284760" algn="l" rtl="0">
              <a:lnSpc>
                <a:spcPct val="100000"/>
              </a:lnSpc>
              <a:spcBef>
                <a:spcPts val="1001"/>
              </a:spcBef>
              <a:spcAft>
                <a:spcPts val="0"/>
              </a:spcAft>
              <a:buClr>
                <a:srgbClr val="AC033A"/>
              </a:buClr>
              <a:buSzPts val="1280"/>
              <a:buFont typeface="Noto Sans Symbols"/>
              <a:buChar char="►"/>
            </a:pPr>
            <a:r>
              <a:rPr lang="en-US" sz="1600" b="0" i="0" u="none" strike="noStrike" cap="none">
                <a:solidFill>
                  <a:srgbClr val="404040"/>
                </a:solidFill>
                <a:latin typeface="Trebuchet MS"/>
                <a:ea typeface="Trebuchet MS"/>
                <a:cs typeface="Trebuchet MS"/>
                <a:sym typeface="Trebuchet MS"/>
              </a:rPr>
              <a:t>Individuals can craft </a:t>
            </a:r>
            <a:r>
              <a:rPr lang="en-US" sz="1600" b="0" i="1" u="none" strike="noStrike" cap="none">
                <a:solidFill>
                  <a:srgbClr val="404040"/>
                </a:solidFill>
                <a:latin typeface="Trebuchet MS"/>
                <a:ea typeface="Trebuchet MS"/>
                <a:cs typeface="Trebuchet MS"/>
                <a:sym typeface="Trebuchet MS"/>
              </a:rPr>
              <a:t>ad-hoc</a:t>
            </a:r>
            <a:r>
              <a:rPr lang="en-US" sz="1600" b="0" i="0" u="none" strike="noStrike" cap="none">
                <a:solidFill>
                  <a:srgbClr val="404040"/>
                </a:solidFill>
                <a:latin typeface="Trebuchet MS"/>
                <a:ea typeface="Trebuchet MS"/>
                <a:cs typeface="Trebuchet MS"/>
                <a:sym typeface="Trebuchet MS"/>
              </a:rPr>
              <a:t> supported decision-making arrangements to meet their specific needs.</a:t>
            </a:r>
            <a:endParaRPr sz="16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endParaRPr sz="1600" b="0" i="0" u="none" strike="noStrike" cap="none">
              <a:latin typeface="Arial"/>
              <a:ea typeface="Arial"/>
              <a:cs typeface="Arial"/>
              <a:sym typeface="Arial"/>
            </a:endParaRPr>
          </a:p>
          <a:p>
            <a:pPr marL="343080" marR="0" lvl="0" indent="-342000" algn="l" rtl="0">
              <a:lnSpc>
                <a:spcPct val="100000"/>
              </a:lnSpc>
              <a:spcBef>
                <a:spcPts val="1001"/>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Respecting an individual’s decision without the protection of a statute. </a:t>
            </a:r>
            <a:endParaRPr sz="1800" b="0" i="0" u="none" strike="noStrike" cap="none">
              <a:latin typeface="Arial"/>
              <a:ea typeface="Arial"/>
              <a:cs typeface="Arial"/>
              <a:sym typeface="Arial"/>
            </a:endParaRPr>
          </a:p>
          <a:p>
            <a:pPr marL="743040" marR="0" lvl="1" indent="-284760" algn="l" rtl="0">
              <a:lnSpc>
                <a:spcPct val="100000"/>
              </a:lnSpc>
              <a:spcBef>
                <a:spcPts val="1001"/>
              </a:spcBef>
              <a:spcAft>
                <a:spcPts val="0"/>
              </a:spcAft>
              <a:buClr>
                <a:srgbClr val="AC033A"/>
              </a:buClr>
              <a:buSzPts val="1280"/>
              <a:buFont typeface="Noto Sans Symbols"/>
              <a:buChar char="►"/>
            </a:pPr>
            <a:r>
              <a:rPr lang="en-US" sz="1600" b="0" i="0" u="none" strike="noStrike" cap="none">
                <a:solidFill>
                  <a:srgbClr val="404040"/>
                </a:solidFill>
                <a:latin typeface="Trebuchet MS"/>
                <a:ea typeface="Trebuchet MS"/>
                <a:cs typeface="Trebuchet MS"/>
                <a:sym typeface="Trebuchet MS"/>
              </a:rPr>
              <a:t>ADA Title III requires reasonable accommodations from businesses, doctor’s offices, hospitals, and other places of public accommodation.  </a:t>
            </a:r>
            <a:endParaRPr sz="1600" b="0" i="0" u="none" strike="noStrike" cap="none">
              <a:latin typeface="Arial"/>
              <a:ea typeface="Arial"/>
              <a:cs typeface="Arial"/>
              <a:sym typeface="Arial"/>
            </a:endParaRPr>
          </a:p>
          <a:p>
            <a:pPr marL="743040" marR="0" lvl="1" indent="-284760" algn="l" rtl="0">
              <a:lnSpc>
                <a:spcPct val="100000"/>
              </a:lnSpc>
              <a:spcBef>
                <a:spcPts val="1001"/>
              </a:spcBef>
              <a:spcAft>
                <a:spcPts val="0"/>
              </a:spcAft>
              <a:buClr>
                <a:srgbClr val="AC033A"/>
              </a:buClr>
              <a:buSzPts val="1280"/>
              <a:buFont typeface="Noto Sans Symbols"/>
              <a:buChar char="►"/>
            </a:pPr>
            <a:r>
              <a:rPr lang="en-US" sz="1600" b="0" i="0" u="none" strike="noStrike" cap="none">
                <a:solidFill>
                  <a:srgbClr val="404040"/>
                </a:solidFill>
                <a:latin typeface="Trebuchet MS"/>
                <a:ea typeface="Trebuchet MS"/>
                <a:cs typeface="Trebuchet MS"/>
                <a:sym typeface="Trebuchet MS"/>
              </a:rPr>
              <a:t>NJ LAD similarly prohibits discrimination against people with disabilities in places of public accommodation.</a:t>
            </a:r>
            <a:endParaRPr sz="1600" b="0" i="0" u="none" strike="noStrike" cap="none">
              <a:latin typeface="Arial"/>
              <a:ea typeface="Arial"/>
              <a:cs typeface="Arial"/>
              <a:sym typeface="Arial"/>
            </a:endParaRPr>
          </a:p>
          <a:p>
            <a:pPr marL="743040" marR="0" lvl="1" indent="-284760" algn="l" rtl="0">
              <a:lnSpc>
                <a:spcPct val="100000"/>
              </a:lnSpc>
              <a:spcBef>
                <a:spcPts val="1001"/>
              </a:spcBef>
              <a:spcAft>
                <a:spcPts val="0"/>
              </a:spcAft>
              <a:buClr>
                <a:srgbClr val="AC033A"/>
              </a:buClr>
              <a:buSzPts val="1280"/>
              <a:buFont typeface="Noto Sans Symbols"/>
              <a:buChar char="►"/>
            </a:pPr>
            <a:r>
              <a:rPr lang="en-US" sz="1600" b="0" i="0" u="none" strike="noStrike" cap="none">
                <a:solidFill>
                  <a:srgbClr val="404040"/>
                </a:solidFill>
                <a:latin typeface="Trebuchet MS"/>
                <a:ea typeface="Trebuchet MS"/>
                <a:cs typeface="Trebuchet MS"/>
                <a:sym typeface="Trebuchet MS"/>
              </a:rPr>
              <a:t>Would a doctor be liable under ADA or LAD for refusing to treat a patient because of the patient’s disability?  </a:t>
            </a:r>
            <a:endParaRPr sz="1600" b="0" i="0" u="none" strike="noStrike" cap="none">
              <a:latin typeface="Arial"/>
              <a:ea typeface="Arial"/>
              <a:cs typeface="Arial"/>
              <a:sym typeface="Arial"/>
            </a:endParaRPr>
          </a:p>
        </p:txBody>
      </p:sp>
      <p:sp>
        <p:nvSpPr>
          <p:cNvPr id="246" name="Google Shape;246;p29"/>
          <p:cNvSpPr txBox="1">
            <a:spLocks noGrp="1"/>
          </p:cNvSpPr>
          <p:nvPr>
            <p:ph type="title"/>
          </p:nvPr>
        </p:nvSpPr>
        <p:spPr>
          <a:xfrm>
            <a:off x="810000" y="447188"/>
            <a:ext cx="105720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New Jersey’s Framework for Supported Decision-Making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0"/>
          <p:cNvPicPr preferRelativeResize="0"/>
          <p:nvPr/>
        </p:nvPicPr>
        <p:blipFill rotWithShape="1">
          <a:blip r:embed="rId3">
            <a:alphaModFix/>
          </a:blip>
          <a:srcRect/>
          <a:stretch/>
        </p:blipFill>
        <p:spPr>
          <a:xfrm>
            <a:off x="677160" y="2160720"/>
            <a:ext cx="8595720" cy="3879720"/>
          </a:xfrm>
          <a:prstGeom prst="rect">
            <a:avLst/>
          </a:prstGeom>
          <a:noFill/>
          <a:ln>
            <a:noFill/>
          </a:ln>
        </p:spPr>
      </p:pic>
      <p:pic>
        <p:nvPicPr>
          <p:cNvPr id="252" name="Google Shape;252;p30"/>
          <p:cNvPicPr preferRelativeResize="0"/>
          <p:nvPr/>
        </p:nvPicPr>
        <p:blipFill rotWithShape="1">
          <a:blip r:embed="rId4">
            <a:alphaModFix/>
          </a:blip>
          <a:srcRect/>
          <a:stretch/>
        </p:blipFill>
        <p:spPr>
          <a:xfrm>
            <a:off x="366480" y="360"/>
            <a:ext cx="9142560" cy="68569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p:nvPr/>
        </p:nvSpPr>
        <p:spPr>
          <a:xfrm>
            <a:off x="741760" y="2184410"/>
            <a:ext cx="8595600" cy="4421400"/>
          </a:xfrm>
          <a:prstGeom prst="rect">
            <a:avLst/>
          </a:prstGeom>
          <a:noFill/>
          <a:ln>
            <a:noFill/>
          </a:ln>
        </p:spPr>
        <p:txBody>
          <a:bodyPr spcFirstLastPara="1" wrap="square" lIns="90000" tIns="45000" rIns="90000" bIns="45000" anchor="t" anchorCtr="0">
            <a:noAutofit/>
          </a:bodyPr>
          <a:lstStyle/>
          <a:p>
            <a:pPr marL="343080" marR="0" lvl="0" indent="-342000" algn="l" rtl="0">
              <a:lnSpc>
                <a:spcPct val="100000"/>
              </a:lnSpc>
              <a:spcBef>
                <a:spcPts val="0"/>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“’Incapacitated individual’ means an individual who is impaired by reason of mental illness or intellectual disability to the extent that the individual lacks sufficient capacity to govern himself and manage his affairs.” N.J.S.A. 3B:1-2.</a:t>
            </a:r>
            <a:endParaRPr sz="1800" b="0" i="0" u="none" strike="noStrike" cap="none">
              <a:latin typeface="Arial"/>
              <a:ea typeface="Arial"/>
              <a:cs typeface="Arial"/>
              <a:sym typeface="Arial"/>
            </a:endParaRPr>
          </a:p>
          <a:p>
            <a:pPr marL="343080" marR="0" lvl="0" indent="-342000" algn="l" rtl="0">
              <a:lnSpc>
                <a:spcPct val="100000"/>
              </a:lnSpc>
              <a:spcBef>
                <a:spcPts val="1001"/>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Courts may appoint a limited or general guardian after finding that in individual is incapacitated.  N.J.S.A. 3B:12-24.1.  </a:t>
            </a:r>
            <a:endParaRPr sz="1800" b="0" i="0" u="none" strike="noStrike" cap="none">
              <a:latin typeface="Arial"/>
              <a:ea typeface="Arial"/>
              <a:cs typeface="Arial"/>
              <a:sym typeface="Arial"/>
            </a:endParaRPr>
          </a:p>
          <a:p>
            <a:pPr marL="343080" marR="0" lvl="0" indent="-342000" algn="l" rtl="0">
              <a:lnSpc>
                <a:spcPct val="100000"/>
              </a:lnSpc>
              <a:spcBef>
                <a:spcPts val="1001"/>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Courts should consider a limited guardianship before instituting a general guardianship. </a:t>
            </a:r>
            <a:r>
              <a:rPr lang="en-US" sz="1800" b="0" i="0" u="sng" strike="noStrike" cap="none">
                <a:solidFill>
                  <a:srgbClr val="404040"/>
                </a:solidFill>
                <a:latin typeface="Trebuchet MS"/>
                <a:ea typeface="Trebuchet MS"/>
                <a:cs typeface="Trebuchet MS"/>
                <a:sym typeface="Trebuchet MS"/>
              </a:rPr>
              <a:t>Matter of M.R.</a:t>
            </a:r>
            <a:r>
              <a:rPr lang="en-US" sz="1800" b="0" i="0" u="none" strike="noStrike" cap="none">
                <a:solidFill>
                  <a:srgbClr val="404040"/>
                </a:solidFill>
                <a:latin typeface="Trebuchet MS"/>
                <a:ea typeface="Trebuchet MS"/>
                <a:cs typeface="Trebuchet MS"/>
                <a:sym typeface="Trebuchet MS"/>
              </a:rPr>
              <a:t>, 135 N.J. 155, 171 (1994)</a:t>
            </a:r>
            <a:endParaRPr sz="1800" b="0" i="0" u="none" strike="noStrike" cap="none">
              <a:latin typeface="Arial"/>
              <a:ea typeface="Arial"/>
              <a:cs typeface="Arial"/>
              <a:sym typeface="Arial"/>
            </a:endParaRPr>
          </a:p>
          <a:p>
            <a:pPr marL="343080" marR="0" lvl="0" indent="-342000" algn="l" rtl="0">
              <a:lnSpc>
                <a:spcPct val="100000"/>
              </a:lnSpc>
              <a:spcBef>
                <a:spcPts val="1001"/>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In a limited guardianship, the court must make specific findings about the areas where the individual retains legal capacity or where the guardian’s authority is limited.  N.J.S.A. 3B:12-24.1(b).</a:t>
            </a:r>
            <a:endParaRPr sz="1800" b="0" i="0" u="none" strike="noStrike" cap="none">
              <a:latin typeface="Arial"/>
              <a:ea typeface="Arial"/>
              <a:cs typeface="Arial"/>
              <a:sym typeface="Arial"/>
            </a:endParaRPr>
          </a:p>
          <a:p>
            <a:pPr marL="743040" marR="0" lvl="1" indent="-284760" algn="l" rtl="0">
              <a:lnSpc>
                <a:spcPct val="100000"/>
              </a:lnSpc>
              <a:spcBef>
                <a:spcPts val="1001"/>
              </a:spcBef>
              <a:spcAft>
                <a:spcPts val="0"/>
              </a:spcAft>
              <a:buClr>
                <a:srgbClr val="AC033A"/>
              </a:buClr>
              <a:buSzPts val="1280"/>
              <a:buFont typeface="Noto Sans Symbols"/>
              <a:buChar char="►"/>
            </a:pPr>
            <a:r>
              <a:rPr lang="en-US" sz="1600" b="0" i="0" u="none" strike="noStrike" cap="none">
                <a:solidFill>
                  <a:srgbClr val="404040"/>
                </a:solidFill>
                <a:latin typeface="Trebuchet MS"/>
                <a:ea typeface="Trebuchet MS"/>
                <a:cs typeface="Trebuchet MS"/>
                <a:sym typeface="Trebuchet MS"/>
              </a:rPr>
              <a:t>Eg: Residential, educational, medical, legal, vocational, and financial decision-making.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457200" marR="0" lvl="0" indent="0" algn="l" rtl="0">
              <a:lnSpc>
                <a:spcPct val="100000"/>
              </a:lnSpc>
              <a:spcBef>
                <a:spcPts val="1001"/>
              </a:spcBef>
              <a:spcAft>
                <a:spcPts val="0"/>
              </a:spcAft>
              <a:buNone/>
            </a:pPr>
            <a:r>
              <a:rPr lang="en-US" sz="1800" b="0" i="0" u="none" strike="noStrike" cap="none">
                <a:latin typeface="Arial"/>
                <a:ea typeface="Arial"/>
                <a:cs typeface="Arial"/>
                <a:sym typeface="Arial"/>
              </a:rPr>
              <a:t/>
            </a:r>
            <a:br>
              <a:rPr lang="en-US" sz="1800" b="0" i="0" u="none" strike="noStrike" cap="none">
                <a:latin typeface="Arial"/>
                <a:ea typeface="Arial"/>
                <a:cs typeface="Arial"/>
                <a:sym typeface="Arial"/>
              </a:rPr>
            </a:br>
            <a:r>
              <a:rPr lang="en-US" sz="1800" b="0" i="0" u="none" strike="noStrike" cap="none">
                <a:latin typeface="Arial"/>
                <a:ea typeface="Arial"/>
                <a:cs typeface="Arial"/>
                <a:sym typeface="Arial"/>
              </a:rPr>
              <a:t/>
            </a:r>
            <a:br>
              <a:rPr lang="en-US" sz="1800" b="0" i="0" u="none" strike="noStrike" cap="none">
                <a:latin typeface="Arial"/>
                <a:ea typeface="Arial"/>
                <a:cs typeface="Arial"/>
                <a:sym typeface="Arial"/>
              </a:rPr>
            </a:br>
            <a:endParaRPr sz="1600" b="0" i="0" u="none" strike="noStrike" cap="none">
              <a:latin typeface="Arial"/>
              <a:ea typeface="Arial"/>
              <a:cs typeface="Arial"/>
              <a:sym typeface="Arial"/>
            </a:endParaRPr>
          </a:p>
          <a:p>
            <a:pPr marL="457200" marR="0" lvl="0" indent="0" algn="l" rtl="0">
              <a:lnSpc>
                <a:spcPct val="100000"/>
              </a:lnSpc>
              <a:spcBef>
                <a:spcPts val="1001"/>
              </a:spcBef>
              <a:spcAft>
                <a:spcPts val="0"/>
              </a:spcAft>
              <a:buNone/>
            </a:pPr>
            <a:endParaRPr sz="1600" b="0" i="0" u="none" strike="noStrike" cap="none">
              <a:latin typeface="Arial"/>
              <a:ea typeface="Arial"/>
              <a:cs typeface="Arial"/>
              <a:sym typeface="Arial"/>
            </a:endParaRPr>
          </a:p>
        </p:txBody>
      </p:sp>
      <p:sp>
        <p:nvSpPr>
          <p:cNvPr id="259" name="Google Shape;259;p31"/>
          <p:cNvSpPr txBox="1">
            <a:spLocks noGrp="1"/>
          </p:cNvSpPr>
          <p:nvPr>
            <p:ph type="title"/>
          </p:nvPr>
        </p:nvSpPr>
        <p:spPr>
          <a:xfrm>
            <a:off x="810000" y="447188"/>
            <a:ext cx="105720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Enter: Guardianship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2"/>
          <p:cNvPicPr preferRelativeResize="0"/>
          <p:nvPr/>
        </p:nvPicPr>
        <p:blipFill rotWithShape="1">
          <a:blip r:embed="rId3">
            <a:alphaModFix/>
          </a:blip>
          <a:srcRect/>
          <a:stretch/>
        </p:blipFill>
        <p:spPr>
          <a:xfrm>
            <a:off x="5366970" y="2276275"/>
            <a:ext cx="4020840" cy="3011400"/>
          </a:xfrm>
          <a:prstGeom prst="rect">
            <a:avLst/>
          </a:prstGeom>
          <a:noFill/>
          <a:ln>
            <a:noFill/>
          </a:ln>
        </p:spPr>
      </p:pic>
      <p:sp>
        <p:nvSpPr>
          <p:cNvPr id="265" name="Google Shape;265;p32"/>
          <p:cNvSpPr/>
          <p:nvPr/>
        </p:nvSpPr>
        <p:spPr>
          <a:xfrm>
            <a:off x="1371600" y="4846320"/>
            <a:ext cx="704052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N.J. Court Rule 4:86-10(b)</a:t>
            </a:r>
            <a:endParaRPr sz="1800" b="0" i="0" u="none" strike="noStrike" cap="none">
              <a:latin typeface="Arial"/>
              <a:ea typeface="Arial"/>
              <a:cs typeface="Arial"/>
              <a:sym typeface="Arial"/>
            </a:endParaRPr>
          </a:p>
        </p:txBody>
      </p:sp>
      <p:sp>
        <p:nvSpPr>
          <p:cNvPr id="266" name="Google Shape;266;p32"/>
          <p:cNvSpPr txBox="1">
            <a:spLocks noGrp="1"/>
          </p:cNvSpPr>
          <p:nvPr>
            <p:ph type="title"/>
          </p:nvPr>
        </p:nvSpPr>
        <p:spPr>
          <a:xfrm>
            <a:off x="596348" y="447188"/>
            <a:ext cx="107856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Guardianship for People Served by DDD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596348" y="447188"/>
            <a:ext cx="107856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000"/>
              <a:buFont typeface="Century Gothic"/>
              <a:buNone/>
            </a:pPr>
            <a:r>
              <a:rPr lang="en-US"/>
              <a:t>Topics of Discussion</a:t>
            </a:r>
            <a:endParaRPr/>
          </a:p>
        </p:txBody>
      </p:sp>
      <p:sp>
        <p:nvSpPr>
          <p:cNvPr id="273" name="Google Shape;273;p33"/>
          <p:cNvSpPr/>
          <p:nvPr/>
        </p:nvSpPr>
        <p:spPr>
          <a:xfrm>
            <a:off x="-5112" y="4855275"/>
            <a:ext cx="12202200" cy="914400"/>
          </a:xfrm>
          <a:prstGeom prst="rect">
            <a:avLst/>
          </a:prstGeom>
          <a:solidFill>
            <a:srgbClr val="C4E8E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C4E8EF"/>
              </a:highlight>
              <a:latin typeface="Century Gothic"/>
              <a:ea typeface="Century Gothic"/>
              <a:cs typeface="Century Gothic"/>
              <a:sym typeface="Century Gothic"/>
            </a:endParaRPr>
          </a:p>
        </p:txBody>
      </p:sp>
      <p:sp>
        <p:nvSpPr>
          <p:cNvPr id="274" name="Google Shape;274;p33"/>
          <p:cNvSpPr txBox="1"/>
          <p:nvPr/>
        </p:nvSpPr>
        <p:spPr>
          <a:xfrm>
            <a:off x="593675" y="2733823"/>
            <a:ext cx="10800600" cy="3336600"/>
          </a:xfrm>
          <a:prstGeom prst="rect">
            <a:avLst/>
          </a:prstGeom>
          <a:noFill/>
          <a:ln>
            <a:noFill/>
          </a:ln>
        </p:spPr>
        <p:txBody>
          <a:bodyPr spcFirstLastPara="1" wrap="square" lIns="91425" tIns="45700" rIns="91425" bIns="45700" anchor="t" anchorCtr="0">
            <a:noAutofit/>
          </a:bodyPr>
          <a:lstStyle/>
          <a:p>
            <a:pPr marL="460375" marR="0" lvl="0" indent="-452437" algn="l" rtl="0">
              <a:spcBef>
                <a:spcPts val="0"/>
              </a:spcBef>
              <a:spcAft>
                <a:spcPts val="0"/>
              </a:spcAft>
              <a:buClr>
                <a:schemeClr val="accent1"/>
              </a:buClr>
              <a:buSzPts val="2800"/>
              <a:buFont typeface="Noto Sans Symbols"/>
              <a:buChar char="❖"/>
            </a:pPr>
            <a:r>
              <a:rPr lang="en-US" sz="2800">
                <a:solidFill>
                  <a:schemeClr val="dk1"/>
                </a:solidFill>
                <a:latin typeface="Century Gothic"/>
                <a:ea typeface="Century Gothic"/>
                <a:cs typeface="Century Gothic"/>
                <a:sym typeface="Century Gothic"/>
              </a:rPr>
              <a:t>What is Decision Making</a:t>
            </a:r>
            <a:endParaRPr/>
          </a:p>
          <a:p>
            <a:pPr marL="342900" marR="0" lvl="0" indent="-165100" algn="l" rtl="0">
              <a:spcBef>
                <a:spcPts val="1160"/>
              </a:spcBef>
              <a:spcAft>
                <a:spcPts val="0"/>
              </a:spcAft>
              <a:buClr>
                <a:schemeClr val="accent1"/>
              </a:buClr>
              <a:buSzPts val="2800"/>
              <a:buFont typeface="Noto Sans Symbols"/>
              <a:buNone/>
            </a:pPr>
            <a:endParaRPr sz="2800">
              <a:solidFill>
                <a:schemeClr val="dk1"/>
              </a:solidFill>
              <a:latin typeface="Arial"/>
              <a:ea typeface="Arial"/>
              <a:cs typeface="Arial"/>
              <a:sym typeface="Arial"/>
            </a:endParaRPr>
          </a:p>
          <a:p>
            <a:pPr marL="460375" marR="0" lvl="0" indent="-452437" algn="l" rtl="0">
              <a:spcBef>
                <a:spcPts val="1160"/>
              </a:spcBef>
              <a:spcAft>
                <a:spcPts val="0"/>
              </a:spcAft>
              <a:buClr>
                <a:schemeClr val="accent1"/>
              </a:buClr>
              <a:buSzPts val="2800"/>
              <a:buFont typeface="Noto Sans Symbols"/>
              <a:buChar char="❖"/>
            </a:pPr>
            <a:r>
              <a:rPr lang="en-US" sz="2800">
                <a:solidFill>
                  <a:schemeClr val="dk1"/>
                </a:solidFill>
                <a:latin typeface="Century Gothic"/>
                <a:ea typeface="Century Gothic"/>
                <a:cs typeface="Century Gothic"/>
                <a:sym typeface="Century Gothic"/>
              </a:rPr>
              <a:t>Legal Frameworks</a:t>
            </a:r>
            <a:endParaRPr/>
          </a:p>
          <a:p>
            <a:pPr marL="342900" marR="0" lvl="0" indent="-165100" algn="l" rtl="0">
              <a:spcBef>
                <a:spcPts val="1160"/>
              </a:spcBef>
              <a:spcAft>
                <a:spcPts val="0"/>
              </a:spcAft>
              <a:buClr>
                <a:schemeClr val="accent1"/>
              </a:buClr>
              <a:buSzPts val="2800"/>
              <a:buFont typeface="Noto Sans Symbols"/>
              <a:buNone/>
            </a:pPr>
            <a:endParaRPr sz="2800">
              <a:solidFill>
                <a:schemeClr val="dk1"/>
              </a:solidFill>
              <a:latin typeface="Arial"/>
              <a:ea typeface="Arial"/>
              <a:cs typeface="Arial"/>
              <a:sym typeface="Arial"/>
            </a:endParaRPr>
          </a:p>
          <a:p>
            <a:pPr marL="460375" marR="0" lvl="0" indent="-460375" algn="l" rtl="0">
              <a:spcBef>
                <a:spcPts val="1160"/>
              </a:spcBef>
              <a:spcAft>
                <a:spcPts val="0"/>
              </a:spcAft>
              <a:buClr>
                <a:schemeClr val="accent1"/>
              </a:buClr>
              <a:buSzPts val="2800"/>
              <a:buFont typeface="Noto Sans Symbols"/>
              <a:buChar char="❖"/>
            </a:pPr>
            <a:r>
              <a:rPr lang="en-US" sz="2800">
                <a:solidFill>
                  <a:schemeClr val="dk1"/>
                </a:solidFill>
                <a:latin typeface="Century Gothic"/>
                <a:ea typeface="Century Gothic"/>
                <a:cs typeface="Century Gothic"/>
                <a:sym typeface="Century Gothic"/>
              </a:rPr>
              <a:t>Supported Decision Making and Guardianship</a:t>
            </a:r>
            <a:endParaRPr/>
          </a:p>
          <a:p>
            <a:pPr marL="342900" marR="0" lvl="0" indent="-165100" algn="l" rtl="0">
              <a:spcBef>
                <a:spcPts val="1160"/>
              </a:spcBef>
              <a:spcAft>
                <a:spcPts val="0"/>
              </a:spcAft>
              <a:buClr>
                <a:schemeClr val="accent1"/>
              </a:buClr>
              <a:buSzPts val="2800"/>
              <a:buFont typeface="Arial"/>
              <a:buNone/>
            </a:pPr>
            <a:endParaRPr sz="2800">
              <a:solidFill>
                <a:schemeClr val="dk1"/>
              </a:solidFill>
              <a:latin typeface="Arial"/>
              <a:ea typeface="Arial"/>
              <a:cs typeface="Arial"/>
              <a:sym typeface="Arial"/>
            </a:endParaRPr>
          </a:p>
          <a:p>
            <a:pPr marL="0" marR="0" lvl="0" indent="0" algn="l" rtl="0">
              <a:spcBef>
                <a:spcPts val="960"/>
              </a:spcBef>
              <a:spcAft>
                <a:spcPts val="0"/>
              </a:spcAft>
              <a:buClr>
                <a:schemeClr val="accent1"/>
              </a:buClr>
              <a:buSzPts val="1800"/>
              <a:buFont typeface="Noto Sans Symbols"/>
              <a:buNone/>
            </a:pPr>
            <a:endParaRPr sz="1800">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p:nvPr/>
        </p:nvSpPr>
        <p:spPr>
          <a:xfrm>
            <a:off x="677160" y="2160720"/>
            <a:ext cx="8595720" cy="3879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4000" b="0" i="0" u="none" strike="noStrike" cap="none">
                <a:solidFill>
                  <a:srgbClr val="404040"/>
                </a:solidFill>
                <a:latin typeface="Trebuchet MS"/>
                <a:ea typeface="Trebuchet MS"/>
                <a:cs typeface="Trebuchet MS"/>
                <a:sym typeface="Trebuchet MS"/>
              </a:rPr>
              <a:t>If an individual can manage their affairs with a supported decision making apparatus, are they incapacitated for purposes of N.J.S.A. 3B:1-2?</a:t>
            </a:r>
            <a:endParaRPr sz="4000" b="0" i="0" u="none" strike="noStrike" cap="none">
              <a:latin typeface="Arial"/>
              <a:ea typeface="Arial"/>
              <a:cs typeface="Arial"/>
              <a:sym typeface="Arial"/>
            </a:endParaRPr>
          </a:p>
        </p:txBody>
      </p:sp>
      <p:sp>
        <p:nvSpPr>
          <p:cNvPr id="281" name="Google Shape;281;p34"/>
          <p:cNvSpPr txBox="1">
            <a:spLocks noGrp="1"/>
          </p:cNvSpPr>
          <p:nvPr>
            <p:ph type="title"/>
          </p:nvPr>
        </p:nvSpPr>
        <p:spPr>
          <a:xfrm>
            <a:off x="596348" y="447188"/>
            <a:ext cx="107856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SDM as a Defense to Guardianship?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596348" y="447188"/>
            <a:ext cx="107856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Guardian’s Duty to Support Decision-Making</a:t>
            </a:r>
            <a:endParaRPr/>
          </a:p>
        </p:txBody>
      </p:sp>
      <p:sp>
        <p:nvSpPr>
          <p:cNvPr id="288" name="Google Shape;288;p35"/>
          <p:cNvSpPr txBox="1"/>
          <p:nvPr/>
        </p:nvSpPr>
        <p:spPr>
          <a:xfrm>
            <a:off x="1222525" y="2236300"/>
            <a:ext cx="7708200" cy="3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highlight>
                  <a:srgbClr val="FFFFFF"/>
                </a:highlight>
              </a:rPr>
              <a:t>A guardian </a:t>
            </a:r>
            <a:r>
              <a:rPr lang="en-US" sz="2200" b="1" u="sng">
                <a:highlight>
                  <a:srgbClr val="FFFFFF"/>
                </a:highlight>
              </a:rPr>
              <a:t>shall</a:t>
            </a:r>
            <a:r>
              <a:rPr lang="en-US" sz="2200">
                <a:highlight>
                  <a:srgbClr val="FFFFFF"/>
                </a:highlight>
              </a:rPr>
              <a:t>: </a:t>
            </a:r>
            <a:endParaRPr sz="2200">
              <a:highlight>
                <a:srgbClr val="FFFFFF"/>
              </a:highlight>
            </a:endParaRPr>
          </a:p>
          <a:p>
            <a:pPr marL="457200" lvl="0" indent="-368300" algn="l" rtl="0">
              <a:spcBef>
                <a:spcPts val="0"/>
              </a:spcBef>
              <a:spcAft>
                <a:spcPts val="0"/>
              </a:spcAft>
              <a:buClr>
                <a:srgbClr val="980000"/>
              </a:buClr>
              <a:buSzPts val="2200"/>
              <a:buChar char="➢"/>
            </a:pPr>
            <a:r>
              <a:rPr lang="en-US" sz="2200">
                <a:solidFill>
                  <a:srgbClr val="212121"/>
                </a:solidFill>
                <a:highlight>
                  <a:srgbClr val="FFFFFF"/>
                </a:highlight>
              </a:rPr>
              <a:t>Find out and give due respect the preferences of the ward, </a:t>
            </a:r>
            <a:br>
              <a:rPr lang="en-US" sz="2200">
                <a:solidFill>
                  <a:srgbClr val="212121"/>
                </a:solidFill>
                <a:highlight>
                  <a:srgbClr val="FFFFFF"/>
                </a:highlight>
              </a:rPr>
            </a:br>
            <a:endParaRPr sz="2200">
              <a:highlight>
                <a:srgbClr val="FFFFFF"/>
              </a:highlight>
            </a:endParaRPr>
          </a:p>
          <a:p>
            <a:pPr marL="457200" lvl="0" indent="-368300" algn="l" rtl="0">
              <a:spcBef>
                <a:spcPts val="0"/>
              </a:spcBef>
              <a:spcAft>
                <a:spcPts val="0"/>
              </a:spcAft>
              <a:buClr>
                <a:srgbClr val="980000"/>
              </a:buClr>
              <a:buSzPts val="2200"/>
              <a:buChar char="➢"/>
            </a:pPr>
            <a:r>
              <a:rPr lang="en-US" sz="2200">
                <a:highlight>
                  <a:srgbClr val="FFFFFF"/>
                </a:highlight>
              </a:rPr>
              <a:t>Encourage the ward to participate in the decision-making process to the most of his or her ability</a:t>
            </a:r>
            <a:br>
              <a:rPr lang="en-US" sz="2200">
                <a:highlight>
                  <a:srgbClr val="FFFFFF"/>
                </a:highlight>
              </a:rPr>
            </a:br>
            <a:endParaRPr sz="2200">
              <a:highlight>
                <a:srgbClr val="FFFFFF"/>
              </a:highlight>
            </a:endParaRPr>
          </a:p>
          <a:p>
            <a:pPr marL="457200" lvl="0" indent="-368300" algn="l" rtl="0">
              <a:spcBef>
                <a:spcPts val="0"/>
              </a:spcBef>
              <a:spcAft>
                <a:spcPts val="0"/>
              </a:spcAft>
              <a:buClr>
                <a:srgbClr val="980000"/>
              </a:buClr>
              <a:buSzPts val="2200"/>
              <a:buChar char="➢"/>
            </a:pPr>
            <a:r>
              <a:rPr lang="en-US" sz="2200">
                <a:highlight>
                  <a:srgbClr val="FFFFFF"/>
                </a:highlight>
              </a:rPr>
              <a:t>Encourage the ward to act on his own behalf whenever he or she is able, and</a:t>
            </a:r>
            <a:br>
              <a:rPr lang="en-US" sz="2200">
                <a:highlight>
                  <a:srgbClr val="FFFFFF"/>
                </a:highlight>
              </a:rPr>
            </a:br>
            <a:endParaRPr sz="2200">
              <a:highlight>
                <a:srgbClr val="FFFFFF"/>
              </a:highlight>
            </a:endParaRPr>
          </a:p>
          <a:p>
            <a:pPr marL="457200" lvl="0" indent="-368300" algn="l" rtl="0">
              <a:spcBef>
                <a:spcPts val="0"/>
              </a:spcBef>
              <a:spcAft>
                <a:spcPts val="0"/>
              </a:spcAft>
              <a:buClr>
                <a:srgbClr val="980000"/>
              </a:buClr>
              <a:buSzPts val="2200"/>
              <a:buChar char="➢"/>
            </a:pPr>
            <a:r>
              <a:rPr lang="en-US" sz="2200">
                <a:highlight>
                  <a:srgbClr val="FFFFFF"/>
                </a:highlight>
              </a:rPr>
              <a:t>Help the ward regain or develop decision-making capacity</a:t>
            </a:r>
            <a:endParaRPr sz="2200">
              <a:highlight>
                <a:srgbClr val="FFFFFF"/>
              </a:highlight>
            </a:endParaRPr>
          </a:p>
          <a:p>
            <a:pPr marL="0" lvl="0" indent="0" algn="l" rtl="0">
              <a:spcBef>
                <a:spcPts val="0"/>
              </a:spcBef>
              <a:spcAft>
                <a:spcPts val="0"/>
              </a:spcAft>
              <a:buNone/>
            </a:pPr>
            <a:endParaRPr sz="2100"/>
          </a:p>
          <a:p>
            <a:pPr marL="0" lvl="0" indent="0" algn="l" rtl="0">
              <a:lnSpc>
                <a:spcPct val="115000"/>
              </a:lnSpc>
              <a:spcBef>
                <a:spcPts val="0"/>
              </a:spcBef>
              <a:spcAft>
                <a:spcPts val="0"/>
              </a:spcAft>
              <a:buNone/>
            </a:pPr>
            <a:endParaRPr sz="2200">
              <a:highlight>
                <a:srgbClr val="FFFFFF"/>
              </a:highlight>
            </a:endParaRPr>
          </a:p>
        </p:txBody>
      </p:sp>
      <p:sp>
        <p:nvSpPr>
          <p:cNvPr id="289" name="Google Shape;289;p35"/>
          <p:cNvSpPr txBox="1"/>
          <p:nvPr/>
        </p:nvSpPr>
        <p:spPr>
          <a:xfrm>
            <a:off x="9311275" y="3980625"/>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a:highlight>
                  <a:srgbClr val="FFFFFF"/>
                </a:highlight>
              </a:rPr>
              <a:t>N.J.S.A. 3B:12-57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6"/>
          <p:cNvSpPr/>
          <p:nvPr/>
        </p:nvSpPr>
        <p:spPr>
          <a:xfrm>
            <a:off x="677160" y="2160720"/>
            <a:ext cx="8595720" cy="3879720"/>
          </a:xfrm>
          <a:prstGeom prst="rect">
            <a:avLst/>
          </a:prstGeom>
          <a:noFill/>
          <a:ln>
            <a:noFill/>
          </a:ln>
        </p:spPr>
        <p:txBody>
          <a:bodyPr spcFirstLastPara="1" wrap="square" lIns="90000" tIns="45000" rIns="90000" bIns="45000" anchor="t" anchorCtr="0">
            <a:noAutofit/>
          </a:bodyPr>
          <a:lstStyle/>
          <a:p>
            <a:pPr marL="343080" marR="0" lvl="0" indent="-342000" algn="l" rtl="0">
              <a:lnSpc>
                <a:spcPct val="100000"/>
              </a:lnSpc>
              <a:spcBef>
                <a:spcPts val="0"/>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“The trial court should be reluctant to substitute its consent for any person who may be capable of making a decision for himself.”  </a:t>
            </a:r>
            <a:r>
              <a:rPr lang="en-US" sz="1800" b="0" i="0" u="sng" strike="noStrike" cap="none">
                <a:solidFill>
                  <a:srgbClr val="404040"/>
                </a:solidFill>
                <a:latin typeface="Trebuchet MS"/>
                <a:ea typeface="Trebuchet MS"/>
                <a:cs typeface="Trebuchet MS"/>
                <a:sym typeface="Trebuchet MS"/>
              </a:rPr>
              <a:t>In re Grady</a:t>
            </a:r>
            <a:r>
              <a:rPr lang="en-US" sz="1800" b="0" i="0" u="none" strike="noStrike" cap="none">
                <a:solidFill>
                  <a:srgbClr val="404040"/>
                </a:solidFill>
                <a:latin typeface="Trebuchet MS"/>
                <a:ea typeface="Trebuchet MS"/>
                <a:cs typeface="Trebuchet MS"/>
                <a:sym typeface="Trebuchet MS"/>
              </a:rPr>
              <a:t>, 85 N.J. 235 (1981).</a:t>
            </a: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endParaRPr sz="1800" b="0" i="0" u="none" strike="noStrike" cap="none">
              <a:latin typeface="Arial"/>
              <a:ea typeface="Arial"/>
              <a:cs typeface="Arial"/>
              <a:sym typeface="Arial"/>
            </a:endParaRPr>
          </a:p>
          <a:p>
            <a:pPr marL="343080" marR="0" lvl="0" indent="-342000" algn="l" rtl="0">
              <a:lnSpc>
                <a:spcPct val="100000"/>
              </a:lnSpc>
              <a:spcBef>
                <a:spcPts val="1001"/>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 In attempt to balance right of incapacitated person to be sterilized with right to be free from involuntary sterilization, courts must make a specific finding (supported by clear and convincing evidence) that the individual lacks the capacity to consent or withhold consent.  Only then can “best interests” test be applied.</a:t>
            </a: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endParaRPr sz="1800" b="0" i="0" u="none" strike="noStrike" cap="none">
              <a:latin typeface="Arial"/>
              <a:ea typeface="Arial"/>
              <a:cs typeface="Arial"/>
              <a:sym typeface="Arial"/>
            </a:endParaRPr>
          </a:p>
        </p:txBody>
      </p:sp>
      <p:sp>
        <p:nvSpPr>
          <p:cNvPr id="296" name="Google Shape;296;p36"/>
          <p:cNvSpPr txBox="1">
            <a:spLocks noGrp="1"/>
          </p:cNvSpPr>
          <p:nvPr>
            <p:ph type="title"/>
          </p:nvPr>
        </p:nvSpPr>
        <p:spPr>
          <a:xfrm>
            <a:off x="596348" y="447188"/>
            <a:ext cx="107856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Case Law Context: Reproductive Rights</a:t>
            </a:r>
            <a:endParaRPr/>
          </a:p>
          <a:p>
            <a:pPr marL="0" lvl="0" indent="0" algn="l" rtl="0">
              <a:spcBef>
                <a:spcPts val="0"/>
              </a:spcBef>
              <a:spcAft>
                <a:spcPts val="0"/>
              </a:spcAft>
              <a:buNone/>
            </a:pPr>
            <a:r>
              <a:rPr lang="en-US" u="sng"/>
              <a:t>In Re Grady</a:t>
            </a:r>
            <a:endParaRPr u="sn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Hosts: </a:t>
            </a:r>
            <a:endParaRPr lang="en-US" dirty="0"/>
          </a:p>
        </p:txBody>
      </p:sp>
      <p:sp>
        <p:nvSpPr>
          <p:cNvPr id="3" name="Text Placeholder 2"/>
          <p:cNvSpPr>
            <a:spLocks noGrp="1"/>
          </p:cNvSpPr>
          <p:nvPr>
            <p:ph type="body" idx="1"/>
          </p:nvPr>
        </p:nvSpPr>
        <p:spPr/>
        <p:txBody>
          <a:bodyPr/>
          <a:lstStyle/>
          <a:p>
            <a:r>
              <a:rPr lang="en-US" dirty="0" smtClean="0"/>
              <a:t>Amy Jedele, Resource &amp; Development Director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919" y="2035277"/>
            <a:ext cx="3786859" cy="1720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53832" y="2341109"/>
            <a:ext cx="1727160" cy="17255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83" y="4381848"/>
            <a:ext cx="1677782" cy="2277077"/>
          </a:xfrm>
          <a:prstGeom prst="rect">
            <a:avLst/>
          </a:prstGeom>
        </p:spPr>
      </p:pic>
      <p:sp>
        <p:nvSpPr>
          <p:cNvPr id="7" name="TextBox 6"/>
          <p:cNvSpPr txBox="1"/>
          <p:nvPr/>
        </p:nvSpPr>
        <p:spPr>
          <a:xfrm>
            <a:off x="6233652" y="4581526"/>
            <a:ext cx="2448232" cy="646331"/>
          </a:xfrm>
          <a:prstGeom prst="rect">
            <a:avLst/>
          </a:prstGeom>
          <a:noFill/>
        </p:spPr>
        <p:txBody>
          <a:bodyPr wrap="square" rtlCol="0">
            <a:spAutoFit/>
          </a:bodyPr>
          <a:lstStyle/>
          <a:p>
            <a:r>
              <a:rPr lang="en-US" sz="1800" dirty="0" smtClean="0">
                <a:latin typeface="Century Gothic" panose="020B0502020202020204" pitchFamily="34" charset="0"/>
              </a:rPr>
              <a:t>Zinke McGeady, Family Mentor </a:t>
            </a:r>
            <a:endParaRPr lang="en-US" sz="1800" dirty="0">
              <a:latin typeface="Century Gothic" panose="020B0502020202020204" pitchFamily="34" charset="0"/>
            </a:endParaRPr>
          </a:p>
        </p:txBody>
      </p:sp>
    </p:spTree>
    <p:extLst>
      <p:ext uri="{BB962C8B-B14F-4D97-AF65-F5344CB8AC3E}">
        <p14:creationId xmlns:p14="http://schemas.microsoft.com/office/powerpoint/2010/main" val="1146322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p:nvPr/>
        </p:nvSpPr>
        <p:spPr>
          <a:xfrm>
            <a:off x="677160" y="2160720"/>
            <a:ext cx="8595720" cy="3879720"/>
          </a:xfrm>
          <a:prstGeom prst="rect">
            <a:avLst/>
          </a:prstGeom>
          <a:noFill/>
          <a:ln>
            <a:noFill/>
          </a:ln>
        </p:spPr>
        <p:txBody>
          <a:bodyPr spcFirstLastPara="1" wrap="square" lIns="90000" tIns="45000" rIns="90000" bIns="45000" anchor="t" anchorCtr="0">
            <a:noAutofit/>
          </a:bodyPr>
          <a:lstStyle/>
          <a:p>
            <a:pPr marL="343080" marR="0" lvl="0" indent="-342000" algn="l" rtl="0">
              <a:lnSpc>
                <a:spcPct val="100000"/>
              </a:lnSpc>
              <a:spcBef>
                <a:spcPts val="0"/>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“We are reminded also that the mere fact that a person is generally incompetent does not mean that person is incompetent for all purposes.  A person who is generally incompetent can still make choices about specific matters.”  </a:t>
            </a:r>
            <a:endParaRPr sz="1800" b="0" i="0" u="none" strike="noStrike" cap="none">
              <a:latin typeface="Arial"/>
              <a:ea typeface="Arial"/>
              <a:cs typeface="Arial"/>
              <a:sym typeface="Arial"/>
            </a:endParaRPr>
          </a:p>
          <a:p>
            <a:pPr marL="343080" marR="0" lvl="0" indent="-342000" algn="l" rtl="0">
              <a:lnSpc>
                <a:spcPct val="100000"/>
              </a:lnSpc>
              <a:spcBef>
                <a:spcPts val="1001"/>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“We recognize the argument that as a decision increases in importance, so should the right of the affected person to make that decision. […]Our goal is to permit developmentally-disabled people to make as many decisions as possible, while protecting them from the harmful effects of bad decisions that they do not fully understand.”</a:t>
            </a:r>
            <a:r>
              <a:rPr lang="en-US" sz="1800" b="0" i="0" u="none" strike="noStrike" cap="none">
                <a:latin typeface="Arial"/>
                <a:ea typeface="Arial"/>
                <a:cs typeface="Arial"/>
                <a:sym typeface="Arial"/>
              </a:rPr>
              <a:t/>
            </a:r>
            <a:br>
              <a:rPr lang="en-US" sz="1800" b="0" i="0" u="none" strike="noStrike" cap="none">
                <a:latin typeface="Arial"/>
                <a:ea typeface="Arial"/>
                <a:cs typeface="Arial"/>
                <a:sym typeface="Arial"/>
              </a:rPr>
            </a:br>
            <a:r>
              <a:rPr lang="en-US" sz="1800" b="0" i="0" u="none" strike="noStrike" cap="none">
                <a:latin typeface="Arial"/>
                <a:ea typeface="Arial"/>
                <a:cs typeface="Arial"/>
                <a:sym typeface="Arial"/>
              </a:rPr>
              <a:t/>
            </a:r>
            <a:br>
              <a:rPr lang="en-US" sz="1800" b="0" i="0" u="none" strike="noStrike" cap="none">
                <a:latin typeface="Arial"/>
                <a:ea typeface="Arial"/>
                <a:cs typeface="Arial"/>
                <a:sym typeface="Arial"/>
              </a:rPr>
            </a:br>
            <a:r>
              <a:rPr lang="en-US" sz="1800" b="0" i="0" u="sng" strike="noStrike" cap="none">
                <a:solidFill>
                  <a:srgbClr val="404040"/>
                </a:solidFill>
                <a:latin typeface="Trebuchet MS"/>
                <a:ea typeface="Trebuchet MS"/>
                <a:cs typeface="Trebuchet MS"/>
                <a:sym typeface="Trebuchet MS"/>
              </a:rPr>
              <a:t>Matter of M.R.</a:t>
            </a:r>
            <a:r>
              <a:rPr lang="en-US" sz="1800" b="0" i="0" u="none" strike="noStrike" cap="none">
                <a:solidFill>
                  <a:srgbClr val="404040"/>
                </a:solidFill>
                <a:latin typeface="Trebuchet MS"/>
                <a:ea typeface="Trebuchet MS"/>
                <a:cs typeface="Trebuchet MS"/>
                <a:sym typeface="Trebuchet MS"/>
              </a:rPr>
              <a:t>, 135 N.J. 155, 169 (1994).</a:t>
            </a: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endParaRPr sz="1800" b="0" i="0" u="none" strike="noStrike" cap="none">
              <a:latin typeface="Arial"/>
              <a:ea typeface="Arial"/>
              <a:cs typeface="Arial"/>
              <a:sym typeface="Arial"/>
            </a:endParaRPr>
          </a:p>
        </p:txBody>
      </p:sp>
      <p:sp>
        <p:nvSpPr>
          <p:cNvPr id="303" name="Google Shape;303;p37"/>
          <p:cNvSpPr txBox="1">
            <a:spLocks noGrp="1"/>
          </p:cNvSpPr>
          <p:nvPr>
            <p:ph type="title"/>
          </p:nvPr>
        </p:nvSpPr>
        <p:spPr>
          <a:xfrm>
            <a:off x="596348" y="447188"/>
            <a:ext cx="107856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Case Law Context: Self-determination</a:t>
            </a:r>
            <a:endParaRPr/>
          </a:p>
          <a:p>
            <a:pPr marL="0" lvl="0" indent="0" algn="l" rtl="0">
              <a:spcBef>
                <a:spcPts val="0"/>
              </a:spcBef>
              <a:spcAft>
                <a:spcPts val="0"/>
              </a:spcAft>
              <a:buNone/>
            </a:pPr>
            <a:r>
              <a:rPr lang="en-US" u="sng"/>
              <a:t>Matter of M.R.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8"/>
          <p:cNvSpPr/>
          <p:nvPr/>
        </p:nvSpPr>
        <p:spPr>
          <a:xfrm>
            <a:off x="677160" y="2160720"/>
            <a:ext cx="8595720" cy="3879720"/>
          </a:xfrm>
          <a:prstGeom prst="rect">
            <a:avLst/>
          </a:prstGeom>
          <a:noFill/>
          <a:ln>
            <a:noFill/>
          </a:ln>
        </p:spPr>
        <p:txBody>
          <a:bodyPr spcFirstLastPara="1" wrap="square" lIns="90000" tIns="45000" rIns="90000" bIns="45000" anchor="t" anchorCtr="0">
            <a:noAutofit/>
          </a:bodyPr>
          <a:lstStyle/>
          <a:p>
            <a:pPr marL="343080" marR="0" lvl="0" indent="-342000" algn="l" rtl="0">
              <a:lnSpc>
                <a:spcPct val="100000"/>
              </a:lnSpc>
              <a:spcBef>
                <a:spcPts val="0"/>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Absent specific findings by the trial court, individuals subject to general guardianship retain fundamental rights of self-determination derived from the NJ Constitution.</a:t>
            </a:r>
            <a:r>
              <a:rPr lang="en-US" sz="1800" b="0" i="0" u="none" strike="noStrike" cap="none">
                <a:latin typeface="Arial"/>
                <a:ea typeface="Arial"/>
                <a:cs typeface="Arial"/>
                <a:sym typeface="Arial"/>
              </a:rPr>
              <a:t/>
            </a:r>
            <a:br>
              <a:rPr lang="en-US" sz="1800" b="0" i="0" u="none" strike="noStrike" cap="none">
                <a:latin typeface="Arial"/>
                <a:ea typeface="Arial"/>
                <a:cs typeface="Arial"/>
                <a:sym typeface="Arial"/>
              </a:rPr>
            </a:br>
            <a:r>
              <a:rPr lang="en-US" sz="1800" b="0" i="0" u="none" strike="noStrike" cap="none">
                <a:solidFill>
                  <a:srgbClr val="404040"/>
                </a:solidFill>
                <a:latin typeface="Trebuchet MS"/>
                <a:ea typeface="Trebuchet MS"/>
                <a:cs typeface="Trebuchet MS"/>
                <a:sym typeface="Trebuchet MS"/>
              </a:rPr>
              <a:t> </a:t>
            </a:r>
            <a:endParaRPr sz="1800" b="0" i="0" u="none" strike="noStrike" cap="none">
              <a:latin typeface="Arial"/>
              <a:ea typeface="Arial"/>
              <a:cs typeface="Arial"/>
              <a:sym typeface="Arial"/>
            </a:endParaRPr>
          </a:p>
          <a:p>
            <a:pPr marL="343080" marR="0" lvl="0" indent="-342000" algn="l" rtl="0">
              <a:lnSpc>
                <a:spcPct val="100000"/>
              </a:lnSpc>
              <a:spcBef>
                <a:spcPts val="1001"/>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Counsel for the alleged incapacitated person has a duty to zealously advocate for the individual’s subjective expressed interests short of the patently absurd or pose undue risks of harm.  The guardian </a:t>
            </a:r>
            <a:r>
              <a:rPr lang="en-US" sz="1800" b="0" i="1" u="none" strike="noStrike" cap="none">
                <a:solidFill>
                  <a:srgbClr val="404040"/>
                </a:solidFill>
                <a:latin typeface="Trebuchet MS"/>
                <a:ea typeface="Trebuchet MS"/>
                <a:cs typeface="Trebuchet MS"/>
                <a:sym typeface="Trebuchet MS"/>
              </a:rPr>
              <a:t>ad litem</a:t>
            </a:r>
            <a:r>
              <a:rPr lang="en-US" sz="1800" b="0" i="0" u="none" strike="noStrike" cap="none">
                <a:solidFill>
                  <a:srgbClr val="404040"/>
                </a:solidFill>
                <a:latin typeface="Trebuchet MS"/>
                <a:ea typeface="Trebuchet MS"/>
                <a:cs typeface="Trebuchet MS"/>
                <a:sym typeface="Trebuchet MS"/>
              </a:rPr>
              <a:t> is responsible for reporting on objective best interests.  </a:t>
            </a:r>
            <a:r>
              <a:rPr lang="en-US" sz="1800" b="0" i="0" u="none" strike="noStrike" cap="none">
                <a:latin typeface="Arial"/>
                <a:ea typeface="Arial"/>
                <a:cs typeface="Arial"/>
                <a:sym typeface="Arial"/>
              </a:rPr>
              <a:t/>
            </a:r>
            <a:br>
              <a:rPr lang="en-US" sz="1800" b="0" i="0" u="none" strike="noStrike" cap="none">
                <a:latin typeface="Arial"/>
                <a:ea typeface="Arial"/>
                <a:cs typeface="Arial"/>
                <a:sym typeface="Arial"/>
              </a:rPr>
            </a:br>
            <a:r>
              <a:rPr lang="en-US" sz="1800" b="0" i="0" u="none" strike="noStrike" cap="none">
                <a:solidFill>
                  <a:srgbClr val="404040"/>
                </a:solidFill>
                <a:latin typeface="Trebuchet MS"/>
                <a:ea typeface="Trebuchet MS"/>
                <a:cs typeface="Trebuchet MS"/>
                <a:sym typeface="Trebuchet MS"/>
              </a:rPr>
              <a:t> </a:t>
            </a:r>
            <a:endParaRPr sz="1800" b="0" i="0" u="none" strike="noStrike" cap="none">
              <a:latin typeface="Arial"/>
              <a:ea typeface="Arial"/>
              <a:cs typeface="Arial"/>
              <a:sym typeface="Arial"/>
            </a:endParaRPr>
          </a:p>
          <a:p>
            <a:pPr marL="343080" marR="0" lvl="0" indent="-342000" algn="l" rtl="0">
              <a:lnSpc>
                <a:spcPct val="100000"/>
              </a:lnSpc>
              <a:spcBef>
                <a:spcPts val="1001"/>
              </a:spcBef>
              <a:spcAft>
                <a:spcPts val="0"/>
              </a:spcAft>
              <a:buClr>
                <a:srgbClr val="AC033A"/>
              </a:buClr>
              <a:buSzPts val="1440"/>
              <a:buFont typeface="Noto Sans Symbols"/>
              <a:buChar char="►"/>
            </a:pPr>
            <a:r>
              <a:rPr lang="en-US" sz="1800" b="0" i="0" u="none" strike="noStrike" cap="none">
                <a:solidFill>
                  <a:srgbClr val="404040"/>
                </a:solidFill>
                <a:latin typeface="Trebuchet MS"/>
                <a:ea typeface="Trebuchet MS"/>
                <a:cs typeface="Trebuchet MS"/>
                <a:sym typeface="Trebuchet MS"/>
              </a:rPr>
              <a:t>See N.J. Court Rule 4:86-7; NJRPC 1.14 for enforceme</a:t>
            </a:r>
            <a:r>
              <a:rPr lang="en-US" sz="1800">
                <a:solidFill>
                  <a:srgbClr val="404040"/>
                </a:solidFill>
                <a:latin typeface="Trebuchet MS"/>
                <a:ea typeface="Trebuchet MS"/>
                <a:cs typeface="Trebuchet MS"/>
                <a:sym typeface="Trebuchet MS"/>
              </a:rPr>
              <a:t>nt mechanisms</a:t>
            </a:r>
            <a:endParaRPr sz="1800" b="0" i="0" u="none" strike="noStrike" cap="none">
              <a:latin typeface="Arial"/>
              <a:ea typeface="Arial"/>
              <a:cs typeface="Arial"/>
              <a:sym typeface="Arial"/>
            </a:endParaRPr>
          </a:p>
        </p:txBody>
      </p:sp>
      <p:sp>
        <p:nvSpPr>
          <p:cNvPr id="310" name="Google Shape;310;p38"/>
          <p:cNvSpPr txBox="1">
            <a:spLocks noGrp="1"/>
          </p:cNvSpPr>
          <p:nvPr>
            <p:ph type="title"/>
          </p:nvPr>
        </p:nvSpPr>
        <p:spPr>
          <a:xfrm>
            <a:off x="596348" y="447188"/>
            <a:ext cx="107856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Takeaways from </a:t>
            </a:r>
            <a:r>
              <a:rPr lang="en-US" u="sng"/>
              <a:t>M.R.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9"/>
          <p:cNvSpPr/>
          <p:nvPr/>
        </p:nvSpPr>
        <p:spPr>
          <a:xfrm>
            <a:off x="677160" y="2160720"/>
            <a:ext cx="8595720" cy="38797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b="0" i="0" u="none" strike="noStrike" cap="none">
                <a:solidFill>
                  <a:srgbClr val="404040"/>
                </a:solidFill>
                <a:latin typeface="Trebuchet MS"/>
                <a:ea typeface="Trebuchet MS"/>
                <a:cs typeface="Trebuchet MS"/>
                <a:sym typeface="Trebuchet MS"/>
              </a:rPr>
              <a:t>N.J.S.A. 3B:12-28, N.J. Court Rule 4:86-7</a:t>
            </a:r>
            <a:endParaRPr sz="1800" b="0" i="0" u="none" strike="noStrike" cap="none">
              <a:latin typeface="Arial"/>
              <a:ea typeface="Arial"/>
              <a:cs typeface="Arial"/>
              <a:sym typeface="Arial"/>
            </a:endParaRPr>
          </a:p>
        </p:txBody>
      </p:sp>
      <p:pic>
        <p:nvPicPr>
          <p:cNvPr id="317" name="Google Shape;317;p39"/>
          <p:cNvPicPr preferRelativeResize="0"/>
          <p:nvPr/>
        </p:nvPicPr>
        <p:blipFill rotWithShape="1">
          <a:blip r:embed="rId3">
            <a:alphaModFix/>
          </a:blip>
          <a:srcRect/>
          <a:stretch/>
        </p:blipFill>
        <p:spPr>
          <a:xfrm>
            <a:off x="6944775" y="2189924"/>
            <a:ext cx="2667276" cy="3821326"/>
          </a:xfrm>
          <a:prstGeom prst="rect">
            <a:avLst/>
          </a:prstGeom>
          <a:noFill/>
          <a:ln>
            <a:noFill/>
          </a:ln>
        </p:spPr>
      </p:pic>
      <p:sp>
        <p:nvSpPr>
          <p:cNvPr id="318" name="Google Shape;318;p39"/>
          <p:cNvSpPr txBox="1">
            <a:spLocks noGrp="1"/>
          </p:cNvSpPr>
          <p:nvPr>
            <p:ph type="title"/>
          </p:nvPr>
        </p:nvSpPr>
        <p:spPr>
          <a:xfrm>
            <a:off x="596348" y="447188"/>
            <a:ext cx="107856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Restoring Capacity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Pamela King: Self-Advocate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97" y="2314677"/>
            <a:ext cx="3083027" cy="41107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419" y="171178"/>
            <a:ext cx="2625213" cy="1578757"/>
          </a:xfrm>
          <a:prstGeom prst="rect">
            <a:avLst/>
          </a:prstGeom>
          <a:ln>
            <a:noFill/>
          </a:ln>
          <a:effectLst>
            <a:softEdge rad="112500"/>
          </a:effectLst>
        </p:spPr>
      </p:pic>
      <p:sp>
        <p:nvSpPr>
          <p:cNvPr id="5" name="TextBox 4"/>
          <p:cNvSpPr txBox="1"/>
          <p:nvPr/>
        </p:nvSpPr>
        <p:spPr>
          <a:xfrm>
            <a:off x="4237703" y="2694039"/>
            <a:ext cx="6125497" cy="3046988"/>
          </a:xfrm>
          <a:prstGeom prst="rect">
            <a:avLst/>
          </a:prstGeom>
          <a:noFill/>
        </p:spPr>
        <p:txBody>
          <a:bodyPr wrap="square" rtlCol="0">
            <a:spAutoFit/>
          </a:bodyPr>
          <a:lstStyle/>
          <a:p>
            <a:r>
              <a:rPr lang="en-US" sz="2400" dirty="0" smtClean="0"/>
              <a:t>Pam King is her own Guardian who uses Supported Decision making to help make her life choices. She has </a:t>
            </a:r>
            <a:r>
              <a:rPr lang="en-US" sz="2400" dirty="0"/>
              <a:t>supporters that </a:t>
            </a:r>
            <a:r>
              <a:rPr lang="en-US" sz="2400" dirty="0" smtClean="0"/>
              <a:t>she calls” </a:t>
            </a:r>
            <a:r>
              <a:rPr lang="en-US" sz="2400" dirty="0"/>
              <a:t>Members of My </a:t>
            </a:r>
            <a:r>
              <a:rPr lang="en-US" sz="2400" dirty="0" smtClean="0"/>
              <a:t>Circle” that assist her with supported decision making.</a:t>
            </a:r>
          </a:p>
          <a:p>
            <a:endParaRPr lang="en-US" sz="2400" dirty="0"/>
          </a:p>
          <a:p>
            <a:r>
              <a:rPr lang="en-US" sz="2400" dirty="0" smtClean="0"/>
              <a:t>Ms. King is a proud 2018 graduate of Partners in Policy Making.  </a:t>
            </a:r>
            <a:endParaRPr lang="en-US" sz="2400" dirty="0"/>
          </a:p>
        </p:txBody>
      </p:sp>
    </p:spTree>
    <p:extLst>
      <p:ext uri="{BB962C8B-B14F-4D97-AF65-F5344CB8AC3E}">
        <p14:creationId xmlns:p14="http://schemas.microsoft.com/office/powerpoint/2010/main" val="317081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0"/>
          <p:cNvSpPr txBox="1">
            <a:spLocks noGrp="1"/>
          </p:cNvSpPr>
          <p:nvPr>
            <p:ph type="title"/>
          </p:nvPr>
        </p:nvSpPr>
        <p:spPr>
          <a:xfrm>
            <a:off x="596348" y="447188"/>
            <a:ext cx="10785650"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000"/>
              <a:buFont typeface="Century Gothic"/>
              <a:buNone/>
            </a:pPr>
            <a:r>
              <a:rPr lang="en-US"/>
              <a:t>Contact Us:</a:t>
            </a:r>
            <a:endParaRPr/>
          </a:p>
        </p:txBody>
      </p:sp>
      <p:sp>
        <p:nvSpPr>
          <p:cNvPr id="324" name="Google Shape;324;p40"/>
          <p:cNvSpPr txBox="1">
            <a:spLocks noGrp="1"/>
          </p:cNvSpPr>
          <p:nvPr>
            <p:ph type="body" idx="1"/>
          </p:nvPr>
        </p:nvSpPr>
        <p:spPr>
          <a:xfrm>
            <a:off x="1179495" y="2277270"/>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0" lvl="0" indent="0" algn="ctr" rtl="0">
              <a:spcBef>
                <a:spcPts val="0"/>
              </a:spcBef>
              <a:spcAft>
                <a:spcPts val="0"/>
              </a:spcAft>
              <a:buSzPts val="3200"/>
              <a:buNone/>
            </a:pPr>
            <a:r>
              <a:rPr lang="en-US" sz="3200" b="1">
                <a:latin typeface="Century Gothic"/>
                <a:ea typeface="Century Gothic"/>
                <a:cs typeface="Century Gothic"/>
                <a:sym typeface="Century Gothic"/>
              </a:rPr>
              <a:t>Disability Rights New Jersey</a:t>
            </a:r>
            <a:endParaRPr/>
          </a:p>
          <a:p>
            <a:pPr marL="0" lvl="0" indent="0" algn="ctr" rtl="0">
              <a:spcBef>
                <a:spcPts val="960"/>
              </a:spcBef>
              <a:spcAft>
                <a:spcPts val="0"/>
              </a:spcAft>
              <a:buSzPts val="1800"/>
              <a:buNone/>
            </a:pPr>
            <a:r>
              <a:rPr lang="en-US">
                <a:latin typeface="Century Gothic"/>
                <a:ea typeface="Century Gothic"/>
                <a:cs typeface="Century Gothic"/>
                <a:sym typeface="Century Gothic"/>
              </a:rPr>
              <a:t>210 South Broad Street, 3rd Floor</a:t>
            </a:r>
            <a:endParaRPr/>
          </a:p>
          <a:p>
            <a:pPr marL="0" lvl="0" indent="0" algn="ctr" rtl="0">
              <a:spcBef>
                <a:spcPts val="960"/>
              </a:spcBef>
              <a:spcAft>
                <a:spcPts val="0"/>
              </a:spcAft>
              <a:buSzPts val="1800"/>
              <a:buNone/>
            </a:pPr>
            <a:r>
              <a:rPr lang="en-US">
                <a:latin typeface="Century Gothic"/>
                <a:ea typeface="Century Gothic"/>
                <a:cs typeface="Century Gothic"/>
                <a:sym typeface="Century Gothic"/>
              </a:rPr>
              <a:t>Trenton, New Jersey 08608</a:t>
            </a:r>
            <a:endParaRPr/>
          </a:p>
          <a:p>
            <a:pPr marL="0" lvl="0" indent="0" algn="ctr" rtl="0">
              <a:spcBef>
                <a:spcPts val="960"/>
              </a:spcBef>
              <a:spcAft>
                <a:spcPts val="0"/>
              </a:spcAft>
              <a:buSzPts val="1800"/>
              <a:buNone/>
            </a:pPr>
            <a:r>
              <a:rPr lang="en-US">
                <a:latin typeface="Century Gothic"/>
                <a:ea typeface="Century Gothic"/>
                <a:cs typeface="Century Gothic"/>
                <a:sym typeface="Century Gothic"/>
              </a:rPr>
              <a:t>800-922-7233 (toll free in NJ only)</a:t>
            </a:r>
            <a:endParaRPr/>
          </a:p>
          <a:p>
            <a:pPr marL="0" lvl="0" indent="0" algn="ctr" rtl="0">
              <a:spcBef>
                <a:spcPts val="960"/>
              </a:spcBef>
              <a:spcAft>
                <a:spcPts val="0"/>
              </a:spcAft>
              <a:buSzPts val="1800"/>
              <a:buNone/>
            </a:pPr>
            <a:r>
              <a:rPr lang="en-US">
                <a:latin typeface="Century Gothic"/>
                <a:ea typeface="Century Gothic"/>
                <a:cs typeface="Century Gothic"/>
                <a:sym typeface="Century Gothic"/>
              </a:rPr>
              <a:t>609-292-9742</a:t>
            </a:r>
            <a:endParaRPr/>
          </a:p>
          <a:p>
            <a:pPr marL="0" lvl="0" indent="0" algn="ctr" rtl="0">
              <a:spcBef>
                <a:spcPts val="960"/>
              </a:spcBef>
              <a:spcAft>
                <a:spcPts val="0"/>
              </a:spcAft>
              <a:buSzPts val="1800"/>
              <a:buNone/>
            </a:pPr>
            <a:r>
              <a:rPr lang="en-US">
                <a:latin typeface="Century Gothic"/>
                <a:ea typeface="Century Gothic"/>
                <a:cs typeface="Century Gothic"/>
                <a:sym typeface="Century Gothic"/>
              </a:rPr>
              <a:t>609-777-0187 FAX   or   609-633-7106 TTY</a:t>
            </a:r>
            <a:endParaRPr/>
          </a:p>
          <a:p>
            <a:pPr marL="0" lvl="0" indent="0" algn="ctr" rtl="0">
              <a:spcBef>
                <a:spcPts val="1080"/>
              </a:spcBef>
              <a:spcAft>
                <a:spcPts val="0"/>
              </a:spcAft>
              <a:buSzPts val="2400"/>
              <a:buNone/>
            </a:pPr>
            <a:r>
              <a:rPr lang="en-US" sz="2400" b="1">
                <a:latin typeface="Century Gothic"/>
                <a:ea typeface="Century Gothic"/>
                <a:cs typeface="Century Gothic"/>
                <a:sym typeface="Century Gothic"/>
              </a:rPr>
              <a:t>advocate@drnj.org</a:t>
            </a:r>
            <a:endParaRPr sz="2400" b="1">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1"/>
          <p:cNvSpPr txBox="1">
            <a:spLocks noGrp="1"/>
          </p:cNvSpPr>
          <p:nvPr>
            <p:ph type="title"/>
          </p:nvPr>
        </p:nvSpPr>
        <p:spPr>
          <a:xfrm>
            <a:off x="596348" y="447188"/>
            <a:ext cx="10785650"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000"/>
              <a:buFont typeface="Century Gothic"/>
              <a:buNone/>
            </a:pPr>
            <a:r>
              <a:rPr lang="en-US"/>
              <a:t>Visit us online:</a:t>
            </a:r>
            <a:endParaRPr/>
          </a:p>
        </p:txBody>
      </p:sp>
      <p:sp>
        <p:nvSpPr>
          <p:cNvPr id="331" name="Google Shape;331;p41"/>
          <p:cNvSpPr txBox="1">
            <a:spLocks noGrp="1"/>
          </p:cNvSpPr>
          <p:nvPr>
            <p:ph type="body" idx="1"/>
          </p:nvPr>
        </p:nvSpPr>
        <p:spPr>
          <a:xfrm>
            <a:off x="1179495" y="2277270"/>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342900" algn="ctr" rtl="0">
              <a:spcBef>
                <a:spcPts val="0"/>
              </a:spcBef>
              <a:spcAft>
                <a:spcPts val="0"/>
              </a:spcAft>
              <a:buSzPts val="3200"/>
              <a:buFont typeface="Century Gothic"/>
              <a:buNone/>
            </a:pPr>
            <a:r>
              <a:rPr lang="en-US" sz="3200" b="1">
                <a:solidFill>
                  <a:srgbClr val="9F2D58"/>
                </a:solidFill>
              </a:rPr>
              <a:t>drnj.org</a:t>
            </a:r>
            <a:endParaRPr/>
          </a:p>
          <a:p>
            <a:pPr marL="342900" lvl="0" indent="-342900" algn="ctr" rtl="0">
              <a:spcBef>
                <a:spcPts val="1240"/>
              </a:spcBef>
              <a:spcAft>
                <a:spcPts val="0"/>
              </a:spcAft>
              <a:buSzPts val="3200"/>
              <a:buFont typeface="Century Gothic"/>
              <a:buNone/>
            </a:pPr>
            <a:r>
              <a:rPr lang="en-US" sz="3200" b="1">
                <a:solidFill>
                  <a:srgbClr val="9F2D58"/>
                </a:solidFill>
              </a:rPr>
              <a:t>drnj-covid.org</a:t>
            </a:r>
            <a:endParaRPr/>
          </a:p>
          <a:p>
            <a:pPr marL="342900" lvl="0" indent="-342900" algn="ctr" rtl="0">
              <a:spcBef>
                <a:spcPts val="1080"/>
              </a:spcBef>
              <a:spcAft>
                <a:spcPts val="0"/>
              </a:spcAft>
              <a:buSzPts val="2400"/>
              <a:buFont typeface="Century Gothic"/>
              <a:buNone/>
            </a:pPr>
            <a:endParaRPr sz="2400" b="1">
              <a:solidFill>
                <a:srgbClr val="9F2D58"/>
              </a:solidFill>
            </a:endParaRPr>
          </a:p>
          <a:p>
            <a:pPr marL="342900" lvl="0" indent="-342900" algn="ctr" rtl="0">
              <a:spcBef>
                <a:spcPts val="1800"/>
              </a:spcBef>
              <a:spcAft>
                <a:spcPts val="0"/>
              </a:spcAft>
              <a:buSzPts val="2400"/>
              <a:buFont typeface="Century Gothic"/>
              <a:buNone/>
            </a:pPr>
            <a:r>
              <a:rPr lang="en-US" sz="2400" b="1">
                <a:solidFill>
                  <a:srgbClr val="9F2D58"/>
                </a:solidFill>
              </a:rPr>
              <a:t>@disabilityrightsnewjersey                @advocateDRNJ</a:t>
            </a:r>
            <a:endParaRPr/>
          </a:p>
          <a:p>
            <a:pPr marL="342900" lvl="0" indent="-228600" algn="l" rtl="0">
              <a:spcBef>
                <a:spcPts val="960"/>
              </a:spcBef>
              <a:spcAft>
                <a:spcPts val="0"/>
              </a:spcAft>
              <a:buSzPts val="1800"/>
              <a:buFont typeface="Noto Sans Symbols"/>
              <a:buNone/>
            </a:pPr>
            <a:endParaRPr/>
          </a:p>
        </p:txBody>
      </p:sp>
      <p:pic>
        <p:nvPicPr>
          <p:cNvPr id="332" name="Google Shape;332;p41"/>
          <p:cNvPicPr preferRelativeResize="0"/>
          <p:nvPr/>
        </p:nvPicPr>
        <p:blipFill rotWithShape="1">
          <a:blip r:embed="rId3">
            <a:alphaModFix/>
          </a:blip>
          <a:srcRect/>
          <a:stretch/>
        </p:blipFill>
        <p:spPr>
          <a:xfrm>
            <a:off x="1838663" y="4611656"/>
            <a:ext cx="624838" cy="624838"/>
          </a:xfrm>
          <a:prstGeom prst="rect">
            <a:avLst/>
          </a:prstGeom>
          <a:noFill/>
          <a:ln>
            <a:noFill/>
          </a:ln>
        </p:spPr>
      </p:pic>
      <p:pic>
        <p:nvPicPr>
          <p:cNvPr id="333" name="Google Shape;333;p41"/>
          <p:cNvPicPr preferRelativeResize="0"/>
          <p:nvPr/>
        </p:nvPicPr>
        <p:blipFill rotWithShape="1">
          <a:blip r:embed="rId4">
            <a:alphaModFix/>
          </a:blip>
          <a:srcRect/>
          <a:stretch/>
        </p:blipFill>
        <p:spPr>
          <a:xfrm>
            <a:off x="7023848" y="4611656"/>
            <a:ext cx="624838" cy="6248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200"/>
              <a:buFont typeface="Century Gothic"/>
              <a:buNone/>
            </a:pPr>
            <a:r>
              <a:rPr lang="en-US"/>
              <a:t>Presented By:</a:t>
            </a:r>
            <a:endParaRPr/>
          </a:p>
        </p:txBody>
      </p:sp>
      <p:sp>
        <p:nvSpPr>
          <p:cNvPr id="178" name="Google Shape;178;p20"/>
          <p:cNvSpPr txBox="1">
            <a:spLocks noGrp="1"/>
          </p:cNvSpPr>
          <p:nvPr>
            <p:ph type="body" idx="1"/>
          </p:nvPr>
        </p:nvSpPr>
        <p:spPr>
          <a:xfrm>
            <a:off x="6156000" y="1570625"/>
            <a:ext cx="3200400" cy="30108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l" rtl="0">
              <a:spcBef>
                <a:spcPts val="0"/>
              </a:spcBef>
              <a:spcAft>
                <a:spcPts val="0"/>
              </a:spcAft>
              <a:buSzPts val="1800"/>
              <a:buFont typeface="Century Gothic"/>
              <a:buNone/>
            </a:pPr>
            <a:r>
              <a:rPr lang="en-US"/>
              <a:t>Michael Brower, Esq.</a:t>
            </a:r>
            <a:endParaRPr/>
          </a:p>
          <a:p>
            <a:pPr marL="0" lvl="0" indent="0" algn="l" rtl="0">
              <a:spcBef>
                <a:spcPts val="960"/>
              </a:spcBef>
              <a:spcAft>
                <a:spcPts val="0"/>
              </a:spcAft>
              <a:buSzPts val="1800"/>
              <a:buFont typeface="Century Gothic"/>
              <a:buNone/>
            </a:pPr>
            <a:r>
              <a:rPr lang="en-US"/>
              <a:t>Supervising Attorney</a:t>
            </a:r>
            <a:endParaRPr/>
          </a:p>
          <a:p>
            <a:pPr marL="0" lvl="0" indent="0" algn="l" rtl="0">
              <a:spcBef>
                <a:spcPts val="960"/>
              </a:spcBef>
              <a:spcAft>
                <a:spcPts val="0"/>
              </a:spcAft>
              <a:buSzPts val="1800"/>
              <a:buFont typeface="Century Gothic"/>
              <a:buNone/>
            </a:pPr>
            <a:r>
              <a:rPr lang="en-US"/>
              <a:t>Disability Rights New Jersey</a:t>
            </a:r>
            <a:endParaRPr/>
          </a:p>
          <a:p>
            <a:pPr marL="0" lvl="0" indent="0" algn="l" rtl="0">
              <a:spcBef>
                <a:spcPts val="960"/>
              </a:spcBef>
              <a:spcAft>
                <a:spcPts val="0"/>
              </a:spcAft>
              <a:buSzPts val="1800"/>
              <a:buFont typeface="Century Gothic"/>
              <a:buNone/>
            </a:pPr>
            <a:endParaRPr/>
          </a:p>
          <a:p>
            <a:pPr marL="0" lvl="0" indent="0" algn="l" rtl="0">
              <a:spcBef>
                <a:spcPts val="960"/>
              </a:spcBef>
              <a:spcAft>
                <a:spcPts val="0"/>
              </a:spcAft>
              <a:buSzPts val="1800"/>
              <a:buFont typeface="Century Gothic"/>
              <a:buNone/>
            </a:pPr>
            <a:r>
              <a:rPr lang="en-US"/>
              <a:t>Jill Hoegel</a:t>
            </a:r>
            <a:endParaRPr/>
          </a:p>
          <a:p>
            <a:pPr marL="0" lvl="0" indent="0" algn="l" rtl="0">
              <a:spcBef>
                <a:spcPts val="960"/>
              </a:spcBef>
              <a:spcAft>
                <a:spcPts val="0"/>
              </a:spcAft>
              <a:buSzPts val="1800"/>
              <a:buFont typeface="Century Gothic"/>
              <a:buNone/>
            </a:pPr>
            <a:r>
              <a:rPr lang="en-US"/>
              <a:t>Managing Advocate</a:t>
            </a:r>
            <a:endParaRPr/>
          </a:p>
          <a:p>
            <a:pPr marL="0" lvl="0" indent="0" algn="l" rtl="0">
              <a:spcBef>
                <a:spcPts val="960"/>
              </a:spcBef>
              <a:spcAft>
                <a:spcPts val="0"/>
              </a:spcAft>
              <a:buSzPts val="1800"/>
              <a:buFont typeface="Century Gothic"/>
              <a:buNone/>
            </a:pPr>
            <a:r>
              <a:rPr lang="en-US"/>
              <a:t>Disability Rights New Jersey</a:t>
            </a:r>
            <a:endParaRPr/>
          </a:p>
        </p:txBody>
      </p:sp>
      <p:pic>
        <p:nvPicPr>
          <p:cNvPr id="179" name="Google Shape;179;p20"/>
          <p:cNvPicPr preferRelativeResize="0"/>
          <p:nvPr/>
        </p:nvPicPr>
        <p:blipFill rotWithShape="1">
          <a:blip r:embed="rId3">
            <a:alphaModFix/>
          </a:blip>
          <a:srcRect l="5758" t="22069"/>
          <a:stretch/>
        </p:blipFill>
        <p:spPr>
          <a:xfrm>
            <a:off x="9906300" y="3120775"/>
            <a:ext cx="1587200" cy="2346325"/>
          </a:xfrm>
          <a:prstGeom prst="rect">
            <a:avLst/>
          </a:prstGeom>
          <a:noFill/>
          <a:ln>
            <a:noFill/>
          </a:ln>
        </p:spPr>
      </p:pic>
      <p:pic>
        <p:nvPicPr>
          <p:cNvPr id="180" name="Google Shape;180;p20"/>
          <p:cNvPicPr preferRelativeResize="0"/>
          <p:nvPr/>
        </p:nvPicPr>
        <p:blipFill>
          <a:blip r:embed="rId4">
            <a:alphaModFix/>
          </a:blip>
          <a:stretch>
            <a:fillRect/>
          </a:stretch>
        </p:blipFill>
        <p:spPr>
          <a:xfrm>
            <a:off x="9588500" y="827375"/>
            <a:ext cx="1905000" cy="190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596348" y="447188"/>
            <a:ext cx="10785650"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000"/>
              <a:buFont typeface="Century Gothic"/>
              <a:buNone/>
            </a:pPr>
            <a:r>
              <a:rPr lang="en-US"/>
              <a:t>About Disability Rights New Jersey</a:t>
            </a:r>
            <a:endParaRPr/>
          </a:p>
        </p:txBody>
      </p:sp>
      <p:sp>
        <p:nvSpPr>
          <p:cNvPr id="187" name="Google Shape;187;p21"/>
          <p:cNvSpPr txBox="1">
            <a:spLocks noGrp="1"/>
          </p:cNvSpPr>
          <p:nvPr>
            <p:ph type="body" idx="1"/>
          </p:nvPr>
        </p:nvSpPr>
        <p:spPr>
          <a:xfrm>
            <a:off x="1179495" y="2277270"/>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0" lvl="0" indent="0" algn="l" rtl="0">
              <a:spcBef>
                <a:spcPts val="0"/>
              </a:spcBef>
              <a:spcAft>
                <a:spcPts val="0"/>
              </a:spcAft>
              <a:buSzPts val="2200"/>
              <a:buNone/>
            </a:pPr>
            <a:r>
              <a:rPr lang="en-US" sz="2200"/>
              <a:t>Disability Rights New Jersey answers the calls of those in need, advocating for the rights of individuals with disabilities in our statewide community. </a:t>
            </a:r>
            <a:endParaRPr/>
          </a:p>
          <a:p>
            <a:pPr marL="0" lvl="0" indent="0" algn="l" rtl="0">
              <a:spcBef>
                <a:spcPts val="1040"/>
              </a:spcBef>
              <a:spcAft>
                <a:spcPts val="0"/>
              </a:spcAft>
              <a:buSzPts val="2200"/>
              <a:buNone/>
            </a:pPr>
            <a:r>
              <a:rPr lang="en-US" sz="2200"/>
              <a:t>As New Jersey’s Protection and Advocacy agency, designated by the Governor and incorporated in 1994, it is our mission to preserve the human, civil, and legal rights of persons with disabilities, empowering equality through persistence, awareness and expertise.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596348" y="447188"/>
            <a:ext cx="10785650"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000"/>
              <a:buFont typeface="Century Gothic"/>
              <a:buNone/>
            </a:pPr>
            <a:r>
              <a:rPr lang="en-US"/>
              <a:t>See our work at </a:t>
            </a:r>
            <a:r>
              <a:rPr lang="en-US">
                <a:solidFill>
                  <a:srgbClr val="AC033A"/>
                </a:solidFill>
              </a:rPr>
              <a:t>DRNJ-COVID.org</a:t>
            </a:r>
            <a:endParaRPr/>
          </a:p>
        </p:txBody>
      </p:sp>
      <p:pic>
        <p:nvPicPr>
          <p:cNvPr id="193" name="Google Shape;193;p22"/>
          <p:cNvPicPr preferRelativeResize="0"/>
          <p:nvPr/>
        </p:nvPicPr>
        <p:blipFill rotWithShape="1">
          <a:blip r:embed="rId3">
            <a:alphaModFix/>
          </a:blip>
          <a:srcRect/>
          <a:stretch/>
        </p:blipFill>
        <p:spPr>
          <a:xfrm>
            <a:off x="1983539" y="2355607"/>
            <a:ext cx="8224922" cy="39524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596348" y="447188"/>
            <a:ext cx="10785650"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000"/>
              <a:buFont typeface="Century Gothic"/>
              <a:buNone/>
            </a:pPr>
            <a:r>
              <a:rPr lang="en-US"/>
              <a:t>Our Purpose Today</a:t>
            </a:r>
            <a:endParaRPr/>
          </a:p>
        </p:txBody>
      </p:sp>
      <p:sp>
        <p:nvSpPr>
          <p:cNvPr id="200" name="Google Shape;200;p23"/>
          <p:cNvSpPr txBox="1">
            <a:spLocks noGrp="1"/>
          </p:cNvSpPr>
          <p:nvPr>
            <p:ph type="body" idx="1"/>
          </p:nvPr>
        </p:nvSpPr>
        <p:spPr>
          <a:xfrm>
            <a:off x="1179495" y="2277270"/>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p>
            <a:pPr marL="342900" lvl="0" indent="-342900" algn="l" rtl="0">
              <a:spcBef>
                <a:spcPts val="0"/>
              </a:spcBef>
              <a:spcAft>
                <a:spcPts val="0"/>
              </a:spcAft>
              <a:buSzPts val="2400"/>
              <a:buFont typeface="Noto Sans Symbols"/>
              <a:buChar char="⮚"/>
            </a:pPr>
            <a:r>
              <a:rPr lang="en-US" sz="2400"/>
              <a:t>Educate individuals, family members, and professionals about decision-making and guardianship from a disability rights perspective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ctrTitle"/>
          </p:nvPr>
        </p:nvSpPr>
        <p:spPr>
          <a:xfrm>
            <a:off x="810001" y="1458025"/>
            <a:ext cx="10572000" cy="29712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5400"/>
              <a:buFont typeface="Century Gothic"/>
              <a:buNone/>
            </a:pPr>
            <a:r>
              <a:rPr lang="en-US"/>
              <a:t>Questions?</a:t>
            </a:r>
            <a:endParaRPr/>
          </a:p>
        </p:txBody>
      </p:sp>
      <p:sp>
        <p:nvSpPr>
          <p:cNvPr id="207" name="Google Shape;207;p24"/>
          <p:cNvSpPr txBox="1">
            <a:spLocks noGrp="1"/>
          </p:cNvSpPr>
          <p:nvPr>
            <p:ph type="subTitle" idx="1"/>
          </p:nvPr>
        </p:nvSpPr>
        <p:spPr>
          <a:xfrm>
            <a:off x="810001" y="5480914"/>
            <a:ext cx="10572000" cy="4350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2800" b="1"/>
              <a:t>Please use the chat box for your 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596348" y="447188"/>
            <a:ext cx="10785650"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000"/>
              <a:buFont typeface="Century Gothic"/>
              <a:buNone/>
            </a:pPr>
            <a:r>
              <a:rPr lang="en-US"/>
              <a:t>Topics of Discussion</a:t>
            </a:r>
            <a:endParaRPr/>
          </a:p>
        </p:txBody>
      </p:sp>
      <p:sp>
        <p:nvSpPr>
          <p:cNvPr id="214" name="Google Shape;214;p25"/>
          <p:cNvSpPr/>
          <p:nvPr/>
        </p:nvSpPr>
        <p:spPr>
          <a:xfrm>
            <a:off x="-10162" y="2514600"/>
            <a:ext cx="12202161" cy="914400"/>
          </a:xfrm>
          <a:prstGeom prst="rect">
            <a:avLst/>
          </a:prstGeom>
          <a:solidFill>
            <a:srgbClr val="C4E8E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C4E8EF"/>
              </a:highlight>
              <a:latin typeface="Century Gothic"/>
              <a:ea typeface="Century Gothic"/>
              <a:cs typeface="Century Gothic"/>
              <a:sym typeface="Century Gothic"/>
            </a:endParaRPr>
          </a:p>
        </p:txBody>
      </p:sp>
      <p:sp>
        <p:nvSpPr>
          <p:cNvPr id="215" name="Google Shape;215;p25"/>
          <p:cNvSpPr txBox="1"/>
          <p:nvPr/>
        </p:nvSpPr>
        <p:spPr>
          <a:xfrm>
            <a:off x="593675" y="2733823"/>
            <a:ext cx="10800530" cy="3336662"/>
          </a:xfrm>
          <a:prstGeom prst="rect">
            <a:avLst/>
          </a:prstGeom>
          <a:noFill/>
          <a:ln>
            <a:noFill/>
          </a:ln>
        </p:spPr>
        <p:txBody>
          <a:bodyPr spcFirstLastPara="1" wrap="square" lIns="91425" tIns="45700" rIns="91425" bIns="45700" anchor="t" anchorCtr="0">
            <a:noAutofit/>
          </a:bodyPr>
          <a:lstStyle/>
          <a:p>
            <a:pPr marL="460375" marR="0" lvl="0" indent="-452438" algn="l" rtl="0">
              <a:spcBef>
                <a:spcPts val="0"/>
              </a:spcBef>
              <a:spcAft>
                <a:spcPts val="0"/>
              </a:spcAft>
              <a:buClr>
                <a:schemeClr val="accent1"/>
              </a:buClr>
              <a:buSzPts val="2800"/>
              <a:buFont typeface="Noto Sans Symbols"/>
              <a:buChar char="❖"/>
            </a:pPr>
            <a:r>
              <a:rPr lang="en-US" sz="2800">
                <a:solidFill>
                  <a:schemeClr val="dk1"/>
                </a:solidFill>
                <a:latin typeface="Century Gothic"/>
                <a:ea typeface="Century Gothic"/>
                <a:cs typeface="Century Gothic"/>
                <a:sym typeface="Century Gothic"/>
              </a:rPr>
              <a:t>What is Decision Making</a:t>
            </a:r>
            <a:endParaRPr/>
          </a:p>
          <a:p>
            <a:pPr marL="342900" marR="0" lvl="0" indent="-165100" algn="l" rtl="0">
              <a:spcBef>
                <a:spcPts val="1160"/>
              </a:spcBef>
              <a:spcAft>
                <a:spcPts val="0"/>
              </a:spcAft>
              <a:buClr>
                <a:schemeClr val="accent1"/>
              </a:buClr>
              <a:buSzPts val="2800"/>
              <a:buFont typeface="Noto Sans Symbols"/>
              <a:buNone/>
            </a:pPr>
            <a:endParaRPr sz="2800">
              <a:solidFill>
                <a:schemeClr val="dk1"/>
              </a:solidFill>
              <a:latin typeface="Arial"/>
              <a:ea typeface="Arial"/>
              <a:cs typeface="Arial"/>
              <a:sym typeface="Arial"/>
            </a:endParaRPr>
          </a:p>
          <a:p>
            <a:pPr marL="460375" marR="0" lvl="0" indent="-452438" algn="l" rtl="0">
              <a:spcBef>
                <a:spcPts val="1160"/>
              </a:spcBef>
              <a:spcAft>
                <a:spcPts val="0"/>
              </a:spcAft>
              <a:buClr>
                <a:schemeClr val="accent1"/>
              </a:buClr>
              <a:buSzPts val="2800"/>
              <a:buFont typeface="Noto Sans Symbols"/>
              <a:buChar char="❖"/>
            </a:pPr>
            <a:r>
              <a:rPr lang="en-US" sz="2800">
                <a:solidFill>
                  <a:schemeClr val="dk1"/>
                </a:solidFill>
                <a:latin typeface="Century Gothic"/>
                <a:ea typeface="Century Gothic"/>
                <a:cs typeface="Century Gothic"/>
                <a:sym typeface="Century Gothic"/>
              </a:rPr>
              <a:t>Legal Frameworks</a:t>
            </a:r>
            <a:endParaRPr/>
          </a:p>
          <a:p>
            <a:pPr marL="342900" marR="0" lvl="0" indent="-165100" algn="l" rtl="0">
              <a:spcBef>
                <a:spcPts val="1160"/>
              </a:spcBef>
              <a:spcAft>
                <a:spcPts val="0"/>
              </a:spcAft>
              <a:buClr>
                <a:schemeClr val="accent1"/>
              </a:buClr>
              <a:buSzPts val="2800"/>
              <a:buFont typeface="Noto Sans Symbols"/>
              <a:buNone/>
            </a:pPr>
            <a:endParaRPr sz="2800">
              <a:solidFill>
                <a:schemeClr val="dk1"/>
              </a:solidFill>
              <a:latin typeface="Arial"/>
              <a:ea typeface="Arial"/>
              <a:cs typeface="Arial"/>
              <a:sym typeface="Arial"/>
            </a:endParaRPr>
          </a:p>
          <a:p>
            <a:pPr marL="460375" marR="0" lvl="0" indent="-460375" algn="l" rtl="0">
              <a:spcBef>
                <a:spcPts val="1160"/>
              </a:spcBef>
              <a:spcAft>
                <a:spcPts val="0"/>
              </a:spcAft>
              <a:buClr>
                <a:schemeClr val="accent1"/>
              </a:buClr>
              <a:buSzPts val="2800"/>
              <a:buFont typeface="Noto Sans Symbols"/>
              <a:buChar char="❖"/>
            </a:pPr>
            <a:r>
              <a:rPr lang="en-US" sz="2800">
                <a:solidFill>
                  <a:schemeClr val="dk1"/>
                </a:solidFill>
                <a:latin typeface="Century Gothic"/>
                <a:ea typeface="Century Gothic"/>
                <a:cs typeface="Century Gothic"/>
                <a:sym typeface="Century Gothic"/>
              </a:rPr>
              <a:t>Supported Decision Making and Guardianships</a:t>
            </a:r>
            <a:endParaRPr/>
          </a:p>
          <a:p>
            <a:pPr marL="342900" marR="0" lvl="0" indent="-165100" algn="l" rtl="0">
              <a:spcBef>
                <a:spcPts val="1160"/>
              </a:spcBef>
              <a:spcAft>
                <a:spcPts val="0"/>
              </a:spcAft>
              <a:buClr>
                <a:schemeClr val="accent1"/>
              </a:buClr>
              <a:buSzPts val="2800"/>
              <a:buFont typeface="Arial"/>
              <a:buNone/>
            </a:pPr>
            <a:endParaRPr sz="2800">
              <a:solidFill>
                <a:schemeClr val="dk1"/>
              </a:solidFill>
              <a:latin typeface="Arial"/>
              <a:ea typeface="Arial"/>
              <a:cs typeface="Arial"/>
              <a:sym typeface="Arial"/>
            </a:endParaRPr>
          </a:p>
          <a:p>
            <a:pPr marL="0" marR="0" lvl="0" indent="0" algn="l" rtl="0">
              <a:spcBef>
                <a:spcPts val="960"/>
              </a:spcBef>
              <a:spcAft>
                <a:spcPts val="0"/>
              </a:spcAft>
              <a:buClr>
                <a:schemeClr val="accent1"/>
              </a:buClr>
              <a:buSzPts val="1800"/>
              <a:buFont typeface="Noto Sans Symbols"/>
              <a:buNone/>
            </a:pPr>
            <a:endParaRPr sz="1800">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400"/>
              <a:buFont typeface="Century Gothic"/>
              <a:buNone/>
            </a:pPr>
            <a:r>
              <a:rPr lang="en-US" sz="2400" b="0" i="1"/>
              <a:t>“It is far better for a man to go wrong in freedom than to go right in chains.”</a:t>
            </a:r>
            <a:r>
              <a:rPr lang="en-US" sz="2400" b="0"/>
              <a:t/>
            </a:r>
            <a:br>
              <a:rPr lang="en-US" sz="2400" b="0"/>
            </a:br>
            <a:r>
              <a:rPr lang="en-US" sz="2400" b="0" i="1"/>
              <a:t>-Thomas H. Huxley-</a:t>
            </a:r>
            <a:r>
              <a:rPr lang="en-US" b="0"/>
              <a:t/>
            </a:r>
            <a:br>
              <a:rPr lang="en-US" b="0"/>
            </a:br>
            <a:endParaRPr/>
          </a:p>
        </p:txBody>
      </p:sp>
      <p:sp>
        <p:nvSpPr>
          <p:cNvPr id="222" name="Google Shape;222;p26"/>
          <p:cNvSpPr txBox="1">
            <a:spLocks noGrp="1"/>
          </p:cNvSpPr>
          <p:nvPr>
            <p:ph type="body" idx="1"/>
          </p:nvPr>
        </p:nvSpPr>
        <p:spPr>
          <a:xfrm>
            <a:off x="853190" y="4443680"/>
            <a:ext cx="5891636" cy="71324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l" rtl="0">
              <a:spcBef>
                <a:spcPts val="0"/>
              </a:spcBef>
              <a:spcAft>
                <a:spcPts val="0"/>
              </a:spcAft>
              <a:buSzPts val="4000"/>
              <a:buNone/>
            </a:pPr>
            <a:r>
              <a:rPr lang="en-US" sz="4000"/>
              <a:t>What is a Decision?</a:t>
            </a:r>
            <a:endParaRPr/>
          </a:p>
        </p:txBody>
      </p:sp>
      <p:sp>
        <p:nvSpPr>
          <p:cNvPr id="223" name="Google Shape;223;p26"/>
          <p:cNvSpPr txBox="1">
            <a:spLocks noGrp="1"/>
          </p:cNvSpPr>
          <p:nvPr>
            <p:ph type="body" idx="2"/>
          </p:nvPr>
        </p:nvSpPr>
        <p:spPr>
          <a:xfrm>
            <a:off x="7574642" y="1081456"/>
            <a:ext cx="3810001" cy="40754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l" rtl="0">
              <a:spcBef>
                <a:spcPts val="0"/>
              </a:spcBef>
              <a:spcAft>
                <a:spcPts val="0"/>
              </a:spcAft>
              <a:buSzPts val="1800"/>
              <a:buFont typeface="Century Gothic"/>
              <a:buNone/>
            </a:pPr>
            <a:r>
              <a:rPr lang="en-US" b="1"/>
              <a:t>Individual autonomy</a:t>
            </a:r>
            <a:r>
              <a:rPr lang="en-US"/>
              <a:t> is an idea that is generally understood to refer to the capacity to be one's own person, to live one's life according to reasons and motives that are taken as one's own and not the product of manipulative or distorting external forces, to be in this way independent.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Quotable-DRNJ">
  <a:themeElements>
    <a:clrScheme name="Custom 9">
      <a:dk1>
        <a:srgbClr val="424242"/>
      </a:dk1>
      <a:lt1>
        <a:srgbClr val="424242"/>
      </a:lt1>
      <a:dk2>
        <a:srgbClr val="FEFFFF"/>
      </a:dk2>
      <a:lt2>
        <a:srgbClr val="424242"/>
      </a:lt2>
      <a:accent1>
        <a:srgbClr val="941100"/>
      </a:accent1>
      <a:accent2>
        <a:srgbClr val="FFD478"/>
      </a:accent2>
      <a:accent3>
        <a:srgbClr val="011892"/>
      </a:accent3>
      <a:accent4>
        <a:srgbClr val="EFB251"/>
      </a:accent4>
      <a:accent5>
        <a:srgbClr val="EF755F"/>
      </a:accent5>
      <a:accent6>
        <a:srgbClr val="ED515C"/>
      </a:accent6>
      <a:hlink>
        <a:srgbClr val="0432FF"/>
      </a:hlink>
      <a:folHlink>
        <a:srgbClr val="0053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2379</Words>
  <Application>Microsoft Office PowerPoint</Application>
  <PresentationFormat>Widescreen</PresentationFormat>
  <Paragraphs>177</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Trebuchet MS</vt:lpstr>
      <vt:lpstr>Arial</vt:lpstr>
      <vt:lpstr>Century Gothic</vt:lpstr>
      <vt:lpstr>Calibri</vt:lpstr>
      <vt:lpstr>Noto Sans Symbols</vt:lpstr>
      <vt:lpstr>Quotable-DRNJ</vt:lpstr>
      <vt:lpstr>Alternatives to Guardianship</vt:lpstr>
      <vt:lpstr>Hosts: </vt:lpstr>
      <vt:lpstr>Presented By:</vt:lpstr>
      <vt:lpstr>About Disability Rights New Jersey</vt:lpstr>
      <vt:lpstr>See our work at DRNJ-COVID.org</vt:lpstr>
      <vt:lpstr>Our Purpose Today</vt:lpstr>
      <vt:lpstr>Questions?</vt:lpstr>
      <vt:lpstr>Topics of Discussion</vt:lpstr>
      <vt:lpstr>“It is far better for a man to go wrong in freedom than to go right in chains.” -Thomas H. Huxley- </vt:lpstr>
      <vt:lpstr>Decisions…Decisions…</vt:lpstr>
      <vt:lpstr>Topics of Discussion</vt:lpstr>
      <vt:lpstr>New Jersey’s Framework for Supported Decision-Making</vt:lpstr>
      <vt:lpstr>PowerPoint Presentation</vt:lpstr>
      <vt:lpstr>Enter: Guardianship</vt:lpstr>
      <vt:lpstr>Guardianship for People Served by DDD</vt:lpstr>
      <vt:lpstr>Topics of Discussion</vt:lpstr>
      <vt:lpstr>SDM as a Defense to Guardianship?</vt:lpstr>
      <vt:lpstr>Guardian’s Duty to Support Decision-Making</vt:lpstr>
      <vt:lpstr>Case Law Context: Reproductive Rights In Re Grady</vt:lpstr>
      <vt:lpstr>Case Law Context: Self-determination Matter of M.R.</vt:lpstr>
      <vt:lpstr>Takeaways from M.R.</vt:lpstr>
      <vt:lpstr>Restoring Capacity</vt:lpstr>
      <vt:lpstr>Pamela King: Self-Advocate</vt:lpstr>
      <vt:lpstr>Contact Us:</vt:lpstr>
      <vt:lpstr>Visit us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Alternatives to Guardianship</dc:title>
  <dc:creator>Amy Jedele</dc:creator>
  <cp:lastModifiedBy>Amy Jedele</cp:lastModifiedBy>
  <cp:revision>4</cp:revision>
  <dcterms:modified xsi:type="dcterms:W3CDTF">2020-08-10T19:42:18Z</dcterms:modified>
</cp:coreProperties>
</file>