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69" r:id="rId16"/>
    <p:sldId id="270" r:id="rId17"/>
    <p:sldId id="271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" y="0"/>
            <a:ext cx="9212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0194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1056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5704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9098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522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7695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2128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6012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7016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053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7005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281E-283A-4380-9596-BDCD229D36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621D7-66DC-4A6C-A310-210A9C7C340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38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5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j.gov/ooie/div-assets/docs/LTCOvoting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canbar.org/content/dam/aba/administrative/law_aging/2020-voting-guide.pdf" TargetMode="External"/><Relationship Id="rId2" Type="http://schemas.openxmlformats.org/officeDocument/2006/relationships/hyperlink" Target="https://www.ahcancal.org/News-and-Communications/Blog/Pages/Helping-Residents-Vote-in-2020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nj.org/pdf/VotingGuide-ENG-Rev2016-04-FINAL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nj.org/" TargetMode="External"/><Relationship Id="rId2" Type="http://schemas.openxmlformats.org/officeDocument/2006/relationships/hyperlink" Target="http://www.nj.gov/ltc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state.nj.us/state/elections/vote-county-election-officials.s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oter.svrs.nj.gov/registration-check" TargetMode="External"/><Relationship Id="rId2" Type="http://schemas.openxmlformats.org/officeDocument/2006/relationships/hyperlink" Target="http://www.nj.gov/state/elec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183" y="12879"/>
            <a:ext cx="8577330" cy="23000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>
                <a:latin typeface="+mn-lt"/>
              </a:rPr>
              <a:t>Voting Rights in the Age of COVID-19  </a:t>
            </a:r>
            <a:r>
              <a:rPr lang="en-US" sz="4000" b="1" dirty="0" smtClean="0">
                <a:latin typeface="+mn-lt"/>
              </a:rPr>
              <a:t/>
            </a:r>
            <a:br>
              <a:rPr lang="en-US" sz="4000" b="1" dirty="0" smtClean="0">
                <a:latin typeface="+mn-lt"/>
              </a:rPr>
            </a:br>
            <a:r>
              <a:rPr lang="en-US" sz="4000" b="1" dirty="0" smtClean="0">
                <a:latin typeface="+mn-lt"/>
              </a:rPr>
              <a:t>for </a:t>
            </a:r>
            <a:r>
              <a:rPr lang="en-US" sz="4000" b="1" dirty="0">
                <a:latin typeface="+mn-lt"/>
              </a:rPr>
              <a:t>Residents in Long Term Care Settings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848" y="1963272"/>
            <a:ext cx="6858000" cy="38189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/>
              <a:t>Presented </a:t>
            </a:r>
            <a:r>
              <a:rPr lang="en-US" sz="2200" dirty="0" smtClean="0"/>
              <a:t>by:</a:t>
            </a:r>
          </a:p>
          <a:p>
            <a:pPr>
              <a:spcBef>
                <a:spcPts val="0"/>
              </a:spcBef>
            </a:pPr>
            <a:endParaRPr lang="en-US" sz="2200" b="1" dirty="0" smtClean="0"/>
          </a:p>
          <a:p>
            <a:pPr>
              <a:spcBef>
                <a:spcPts val="0"/>
              </a:spcBef>
            </a:pPr>
            <a:r>
              <a:rPr lang="en-US" sz="2200" b="1" dirty="0" smtClean="0"/>
              <a:t>The New </a:t>
            </a:r>
            <a:r>
              <a:rPr lang="en-US" sz="2200" b="1" dirty="0"/>
              <a:t>Jersey </a:t>
            </a:r>
            <a:r>
              <a:rPr lang="en-US" sz="2200" b="1" dirty="0" smtClean="0"/>
              <a:t>Office of the State Long-Term </a:t>
            </a:r>
            <a:r>
              <a:rPr lang="en-US" sz="2200" b="1" dirty="0"/>
              <a:t>Care Ombudsman</a:t>
            </a:r>
            <a:r>
              <a:rPr lang="en-US" sz="2200" dirty="0" smtClean="0"/>
              <a:t>;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b="1" dirty="0"/>
              <a:t>Disability Rights </a:t>
            </a:r>
            <a:r>
              <a:rPr lang="en-US" sz="2200" b="1" dirty="0" smtClean="0"/>
              <a:t>NJ </a:t>
            </a:r>
            <a:r>
              <a:rPr lang="en-US" sz="2200" dirty="0" smtClean="0"/>
              <a:t>and </a:t>
            </a:r>
            <a:endParaRPr lang="en-US" sz="2200" b="1" dirty="0"/>
          </a:p>
          <a:p>
            <a:pPr>
              <a:spcBef>
                <a:spcPts val="0"/>
              </a:spcBef>
            </a:pPr>
            <a:r>
              <a:rPr lang="en-US" sz="2200" b="1" dirty="0" smtClean="0"/>
              <a:t>Center </a:t>
            </a:r>
            <a:r>
              <a:rPr lang="en-US" sz="2200" b="1" dirty="0"/>
              <a:t>for Partnerships Transforming Health</a:t>
            </a:r>
            <a:r>
              <a:rPr lang="en-US" sz="2200" b="1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2200" b="1" dirty="0" smtClean="0"/>
              <a:t> </a:t>
            </a:r>
            <a:r>
              <a:rPr lang="en-US" sz="2200" b="1" dirty="0"/>
              <a:t>NJ Hospital </a:t>
            </a:r>
            <a:r>
              <a:rPr lang="en-US" sz="2200" b="1" dirty="0" smtClean="0"/>
              <a:t>Association</a:t>
            </a:r>
          </a:p>
          <a:p>
            <a:pPr>
              <a:spcBef>
                <a:spcPts val="0"/>
              </a:spcBef>
            </a:pPr>
            <a:endParaRPr lang="en-US" sz="2200" b="1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In </a:t>
            </a:r>
            <a:r>
              <a:rPr lang="en-US" sz="2200" dirty="0"/>
              <a:t>partnership with:</a:t>
            </a:r>
            <a:br>
              <a:rPr lang="en-US" sz="2200" dirty="0"/>
            </a:b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b="1" dirty="0" smtClean="0"/>
              <a:t>New </a:t>
            </a:r>
            <a:r>
              <a:rPr lang="en-US" sz="2200" b="1" dirty="0"/>
              <a:t>Jersey Department of </a:t>
            </a:r>
            <a:r>
              <a:rPr lang="en-US" sz="2200" b="1" dirty="0" smtClean="0"/>
              <a:t>Health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b="1" dirty="0" smtClean="0"/>
              <a:t>NJ Department of State, Division of Elections</a:t>
            </a:r>
          </a:p>
        </p:txBody>
      </p:sp>
    </p:spTree>
    <p:extLst>
      <p:ext uri="{BB962C8B-B14F-4D97-AF65-F5344CB8AC3E}">
        <p14:creationId xmlns:p14="http://schemas.microsoft.com/office/powerpoint/2010/main" val="3135845694"/>
      </p:ext>
    </p:extLst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In-Person Voting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381"/>
            <a:ext cx="7886700" cy="4064489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Everyone except for voters with disabilities will vote on </a:t>
            </a:r>
            <a:r>
              <a:rPr lang="en-US" sz="2200" dirty="0" smtClean="0"/>
              <a:t>provisional </a:t>
            </a:r>
            <a:r>
              <a:rPr lang="en-US" sz="2200" dirty="0" smtClean="0"/>
              <a:t>paper </a:t>
            </a:r>
            <a:r>
              <a:rPr lang="en-US" sz="2200" dirty="0" smtClean="0"/>
              <a:t>ballots at the polls. </a:t>
            </a:r>
            <a:r>
              <a:rPr lang="en-US" sz="2200" i="1" dirty="0" smtClean="0"/>
              <a:t>Only voters who cannot fill out </a:t>
            </a:r>
            <a:r>
              <a:rPr lang="en-US" sz="2200" i="1" dirty="0" smtClean="0"/>
              <a:t>a paper ballot due to a disability are </a:t>
            </a:r>
            <a:r>
              <a:rPr lang="en-US" sz="2200" i="1" dirty="0" smtClean="0"/>
              <a:t>allowed to vote on </a:t>
            </a:r>
            <a:r>
              <a:rPr lang="en-US" sz="2200" i="1" smtClean="0"/>
              <a:t>ADA accessible machines. </a:t>
            </a:r>
            <a:endParaRPr lang="en-US" sz="2200" i="1" dirty="0" smtClean="0"/>
          </a:p>
          <a:p>
            <a:pPr marL="0" indent="0">
              <a:buNone/>
            </a:pPr>
            <a:endParaRPr lang="en-US" sz="2200" i="1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Facilities should not quarantine residents simply because they go out to vote; this should be based on resident’s exposure when voting.</a:t>
            </a:r>
          </a:p>
          <a:p>
            <a:endParaRPr lang="en-US" sz="2200" dirty="0" smtClean="0"/>
          </a:p>
          <a:p>
            <a:r>
              <a:rPr lang="en-US" sz="2200" dirty="0" smtClean="0"/>
              <a:t>There is at least 1 in-person polling place in all NJ municipalities. List available on NJ Voter Information Portal: </a:t>
            </a:r>
            <a:r>
              <a:rPr lang="en-US" sz="2200" dirty="0"/>
              <a:t>https://nj.gov/state/elections/vote-polling-location.shtml. 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75546"/>
      </p:ext>
    </p:extLst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58" y="382542"/>
            <a:ext cx="58069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Important Voting Dates 2020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1018"/>
            <a:ext cx="7886700" cy="36850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/>
              <a:t>Oct</a:t>
            </a:r>
            <a:r>
              <a:rPr lang="en-US" sz="2200" b="1" dirty="0"/>
              <a:t>. 5 </a:t>
            </a:r>
            <a:r>
              <a:rPr lang="en-US" sz="2200" b="1" dirty="0" smtClean="0"/>
              <a:t>	</a:t>
            </a:r>
            <a:r>
              <a:rPr lang="en-US" sz="2200" dirty="0" smtClean="0"/>
              <a:t>Mail-In </a:t>
            </a:r>
            <a:r>
              <a:rPr lang="en-US" sz="2200" dirty="0"/>
              <a:t>Ballots sent to all NJ registered voters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/>
              <a:t>Oct. 13 </a:t>
            </a:r>
            <a:r>
              <a:rPr lang="en-US" sz="2200" b="1" dirty="0" smtClean="0"/>
              <a:t>	</a:t>
            </a:r>
            <a:r>
              <a:rPr lang="en-US" sz="2200" dirty="0" smtClean="0"/>
              <a:t>Voter </a:t>
            </a:r>
            <a:r>
              <a:rPr lang="en-US" sz="2200" dirty="0"/>
              <a:t>registration deadline (online or postmarked paper </a:t>
            </a:r>
            <a:r>
              <a:rPr lang="en-US" sz="2200" dirty="0" smtClean="0"/>
              <a:t>		form</a:t>
            </a:r>
            <a:r>
              <a:rPr lang="en-US" sz="2200" dirty="0"/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/>
              <a:t>Oct. </a:t>
            </a:r>
            <a:r>
              <a:rPr lang="en-US" sz="2200" b="1" dirty="0" smtClean="0"/>
              <a:t>23	</a:t>
            </a:r>
            <a:r>
              <a:rPr lang="en-US" sz="2200" dirty="0" smtClean="0"/>
              <a:t>Last </a:t>
            </a:r>
            <a:r>
              <a:rPr lang="en-US" sz="2200" dirty="0"/>
              <a:t>day to request a Mail-in Ballot by mail if you did </a:t>
            </a:r>
            <a:r>
              <a:rPr lang="en-US" sz="2200" dirty="0" smtClean="0"/>
              <a:t>			not </a:t>
            </a:r>
            <a:r>
              <a:rPr lang="en-US" sz="2200" dirty="0"/>
              <a:t>receive one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/>
              <a:t>Nov. 3 </a:t>
            </a:r>
            <a:r>
              <a:rPr lang="en-US" sz="2200" b="1" dirty="0" smtClean="0"/>
              <a:t>	</a:t>
            </a:r>
            <a:r>
              <a:rPr lang="en-US" sz="2200" dirty="0" smtClean="0"/>
              <a:t>Election </a:t>
            </a:r>
            <a:r>
              <a:rPr lang="en-US" sz="2200" dirty="0"/>
              <a:t>Day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/>
              <a:t>Nov. </a:t>
            </a:r>
            <a:r>
              <a:rPr lang="en-US" sz="2200" b="1" dirty="0" smtClean="0"/>
              <a:t>10	</a:t>
            </a:r>
            <a:r>
              <a:rPr lang="en-US" sz="2200" dirty="0" smtClean="0"/>
              <a:t>Last </a:t>
            </a:r>
            <a:r>
              <a:rPr lang="en-US" sz="2200" dirty="0"/>
              <a:t>day for Board of Election to receive ballots </a:t>
            </a:r>
            <a:r>
              <a:rPr lang="en-US" sz="2200" dirty="0" smtClean="0"/>
              <a:t>				postmarked </a:t>
            </a:r>
            <a:r>
              <a:rPr lang="en-US" sz="2200" dirty="0"/>
              <a:t>by Nov. 3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/>
              <a:t>Nov. 20 </a:t>
            </a:r>
            <a:r>
              <a:rPr lang="en-US" sz="2200" b="1" dirty="0" smtClean="0"/>
              <a:t>	</a:t>
            </a:r>
            <a:r>
              <a:rPr lang="en-US" sz="2200" dirty="0" smtClean="0"/>
              <a:t>Certification </a:t>
            </a:r>
            <a:r>
              <a:rPr lang="en-US" sz="2200" dirty="0"/>
              <a:t>of the results </a:t>
            </a:r>
          </a:p>
        </p:txBody>
      </p:sp>
      <p:pic>
        <p:nvPicPr>
          <p:cNvPr id="6146" name="Picture 2" descr="Important date line icon month and day calendar Vector Image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3" b="13337"/>
          <a:stretch/>
        </p:blipFill>
        <p:spPr bwMode="auto">
          <a:xfrm>
            <a:off x="6757330" y="451215"/>
            <a:ext cx="2236993" cy="1565844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2933565378"/>
      </p:ext>
    </p:extLst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Voter I.D. at the Polls</a:t>
            </a:r>
            <a:r>
              <a:rPr lang="en-US" sz="3600" dirty="0" smtClean="0"/>
              <a:t>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If a resident has voted in </a:t>
            </a:r>
            <a:r>
              <a:rPr lang="en-US" sz="2200" dirty="0" smtClean="0"/>
              <a:t>NJ before</a:t>
            </a:r>
            <a:r>
              <a:rPr lang="en-US" sz="2200" dirty="0"/>
              <a:t>, they do not need to show ID. If </a:t>
            </a:r>
            <a:r>
              <a:rPr lang="en-US" sz="2200" dirty="0" smtClean="0"/>
              <a:t>voting </a:t>
            </a:r>
            <a:r>
              <a:rPr lang="en-US" sz="2200" dirty="0"/>
              <a:t>for f</a:t>
            </a:r>
            <a:r>
              <a:rPr lang="en-US" sz="2200" dirty="0" smtClean="0"/>
              <a:t>irst </a:t>
            </a:r>
            <a:r>
              <a:rPr lang="en-US" sz="2200" dirty="0"/>
              <a:t>time and did not submit ID </a:t>
            </a:r>
            <a:r>
              <a:rPr lang="en-US" sz="2200" dirty="0" smtClean="0"/>
              <a:t>w/ registration</a:t>
            </a:r>
            <a:r>
              <a:rPr lang="en-US" sz="2200" dirty="0"/>
              <a:t>, </a:t>
            </a:r>
            <a:r>
              <a:rPr lang="en-US" sz="2200" dirty="0" smtClean="0"/>
              <a:t>they must provide. </a:t>
            </a:r>
            <a:endParaRPr lang="en-US" sz="2200" dirty="0"/>
          </a:p>
          <a:p>
            <a:r>
              <a:rPr lang="en-US" sz="2200" dirty="0"/>
              <a:t>A</a:t>
            </a:r>
            <a:r>
              <a:rPr lang="en-US" sz="2200" dirty="0" smtClean="0"/>
              <a:t>cceptable forms of I.D.: </a:t>
            </a:r>
          </a:p>
          <a:p>
            <a:pPr lvl="1"/>
            <a:r>
              <a:rPr lang="en-US" sz="2000" i="1" dirty="0" smtClean="0"/>
              <a:t>NJ </a:t>
            </a:r>
            <a:r>
              <a:rPr lang="en-US" sz="2000" i="1" dirty="0"/>
              <a:t>driver's </a:t>
            </a:r>
            <a:r>
              <a:rPr lang="en-US" sz="2000" i="1" dirty="0" smtClean="0"/>
              <a:t>license; </a:t>
            </a:r>
          </a:p>
          <a:p>
            <a:pPr lvl="1"/>
            <a:r>
              <a:rPr lang="en-US" sz="2000" i="1" dirty="0" smtClean="0"/>
              <a:t>Military </a:t>
            </a:r>
            <a:r>
              <a:rPr lang="en-US" sz="2000" i="1" dirty="0"/>
              <a:t>or </a:t>
            </a:r>
            <a:r>
              <a:rPr lang="en-US" sz="2000" i="1" dirty="0" smtClean="0"/>
              <a:t>government </a:t>
            </a:r>
            <a:r>
              <a:rPr lang="en-US" sz="2000" i="1" dirty="0"/>
              <a:t>ID; </a:t>
            </a:r>
            <a:endParaRPr lang="en-US" sz="2000" i="1" dirty="0" smtClean="0"/>
          </a:p>
          <a:p>
            <a:pPr lvl="1"/>
            <a:r>
              <a:rPr lang="en-US" sz="2000" i="1" dirty="0" smtClean="0"/>
              <a:t>Student </a:t>
            </a:r>
            <a:r>
              <a:rPr lang="en-US" sz="2000" i="1" dirty="0"/>
              <a:t>ID; </a:t>
            </a:r>
            <a:endParaRPr lang="en-US" sz="2000" i="1" dirty="0" smtClean="0"/>
          </a:p>
          <a:p>
            <a:pPr lvl="1"/>
            <a:r>
              <a:rPr lang="en-US" sz="2000" i="1" dirty="0" smtClean="0"/>
              <a:t>Employee </a:t>
            </a:r>
            <a:r>
              <a:rPr lang="en-US" sz="2000" i="1" dirty="0"/>
              <a:t>ID; </a:t>
            </a:r>
            <a:endParaRPr lang="en-US" sz="2000" i="1" dirty="0" smtClean="0"/>
          </a:p>
          <a:p>
            <a:pPr lvl="1"/>
            <a:r>
              <a:rPr lang="en-US" sz="2000" i="1" dirty="0" smtClean="0"/>
              <a:t>Store </a:t>
            </a:r>
            <a:r>
              <a:rPr lang="en-US" sz="2000" i="1" dirty="0"/>
              <a:t>membership card; </a:t>
            </a:r>
            <a:endParaRPr lang="en-US" sz="2000" i="1" dirty="0" smtClean="0"/>
          </a:p>
          <a:p>
            <a:pPr lvl="1"/>
            <a:r>
              <a:rPr lang="en-US" sz="2000" i="1" dirty="0" smtClean="0"/>
              <a:t>US </a:t>
            </a:r>
            <a:r>
              <a:rPr lang="en-US" sz="2000" i="1" dirty="0"/>
              <a:t>passport; OR </a:t>
            </a:r>
            <a:endParaRPr lang="en-US" sz="2000" i="1" dirty="0" smtClean="0"/>
          </a:p>
          <a:p>
            <a:pPr lvl="1"/>
            <a:r>
              <a:rPr lang="en-US" sz="2000" i="1" dirty="0" smtClean="0"/>
              <a:t>Bank </a:t>
            </a:r>
            <a:r>
              <a:rPr lang="en-US" sz="2000" i="1" dirty="0"/>
              <a:t>statement, car registration, government check or document, rent receipt, sample ballot, utility bill, or any other official document. </a:t>
            </a:r>
          </a:p>
        </p:txBody>
      </p:sp>
      <p:pic>
        <p:nvPicPr>
          <p:cNvPr id="1026" name="Picture 7" descr="Discover 10 years experience in the production of official documents - Get  Official Docu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677" y="2606646"/>
            <a:ext cx="4168939" cy="253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447721"/>
      </p:ext>
    </p:extLst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Resident Mental Capacity and Voting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dirty="0" smtClean="0"/>
              <a:t>Residents should </a:t>
            </a:r>
            <a:r>
              <a:rPr lang="en-US" sz="2200" dirty="0"/>
              <a:t>be presumed capable of </a:t>
            </a:r>
            <a:r>
              <a:rPr lang="en-US" sz="2200" dirty="0" smtClean="0"/>
              <a:t>voting unless </a:t>
            </a:r>
            <a:r>
              <a:rPr lang="en-US" sz="2200" dirty="0"/>
              <a:t>there is a court order </a:t>
            </a:r>
            <a:r>
              <a:rPr lang="en-US" sz="2200" dirty="0" smtClean="0"/>
              <a:t>explicitly removing </a:t>
            </a:r>
            <a:r>
              <a:rPr lang="en-US" sz="2200" dirty="0"/>
              <a:t>their right to </a:t>
            </a:r>
            <a:r>
              <a:rPr lang="en-US" sz="2200" dirty="0" smtClean="0"/>
              <a:t>vote.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 smtClean="0"/>
          </a:p>
          <a:p>
            <a:pPr>
              <a:lnSpc>
                <a:spcPct val="100000"/>
              </a:lnSpc>
            </a:pPr>
            <a:r>
              <a:rPr lang="en-US" sz="2200" dirty="0" smtClean="0"/>
              <a:t>Many people with </a:t>
            </a:r>
            <a:r>
              <a:rPr lang="en-US" sz="2200" dirty="0"/>
              <a:t>guardians </a:t>
            </a:r>
            <a:r>
              <a:rPr lang="en-US" sz="2200" dirty="0" smtClean="0"/>
              <a:t>in NJ retain their right to vote.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/>
          </a:p>
          <a:p>
            <a:pPr>
              <a:lnSpc>
                <a:spcPct val="100000"/>
              </a:lnSpc>
            </a:pPr>
            <a:r>
              <a:rPr lang="en-US" sz="2200" dirty="0"/>
              <a:t>A </a:t>
            </a:r>
            <a:r>
              <a:rPr lang="en-US" sz="2200" dirty="0" smtClean="0"/>
              <a:t>dementia diagnosis does not remove a resident’s </a:t>
            </a:r>
            <a:r>
              <a:rPr lang="en-US" sz="2200" dirty="0"/>
              <a:t>right to vote</a:t>
            </a:r>
            <a:r>
              <a:rPr lang="en-US" sz="22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en-US" sz="2200" dirty="0" smtClean="0"/>
              <a:t>A </a:t>
            </a:r>
            <a:r>
              <a:rPr lang="en-US" sz="2200" dirty="0"/>
              <a:t>power of attorney may not vote the individual’s ballot. Only a voter can decide their </a:t>
            </a:r>
            <a:r>
              <a:rPr lang="en-US" sz="2200" dirty="0" smtClean="0"/>
              <a:t>vote</a:t>
            </a:r>
            <a:r>
              <a:rPr lang="en-US" sz="2200" dirty="0"/>
              <a:t> </a:t>
            </a:r>
            <a:r>
              <a:rPr lang="en-US" sz="2200" dirty="0" smtClean="0"/>
              <a:t>and sign the ballot themselves. </a:t>
            </a:r>
          </a:p>
        </p:txBody>
      </p:sp>
    </p:spTree>
    <p:extLst>
      <p:ext uri="{BB962C8B-B14F-4D97-AF65-F5344CB8AC3E}">
        <p14:creationId xmlns:p14="http://schemas.microsoft.com/office/powerpoint/2010/main" val="2585751539"/>
      </p:ext>
    </p:extLst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Resident Mental Capacity and Voting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Facilities should not administer competency tests to determine whether residents with diminished capacity are “allowed” to vote.    </a:t>
            </a:r>
            <a:r>
              <a:rPr lang="en-US" sz="2200" b="1" dirty="0"/>
              <a:t>If a person can express a choice, they can vote. </a:t>
            </a:r>
            <a:endParaRPr lang="en-US" sz="2200" b="1" dirty="0" smtClean="0"/>
          </a:p>
          <a:p>
            <a:pPr marL="0" indent="0">
              <a:buNone/>
            </a:pPr>
            <a:endParaRPr lang="en-US" sz="2200" b="1" dirty="0"/>
          </a:p>
          <a:p>
            <a:pPr lvl="1"/>
            <a:r>
              <a:rPr lang="en-US" sz="2200" dirty="0"/>
              <a:t>Ex. “I want to vote for the woman candidate” (where there is only one) or “I always vote Republican and want to vote that way.” </a:t>
            </a:r>
          </a:p>
          <a:p>
            <a:pPr marL="342900" lvl="1" indent="0">
              <a:buNone/>
            </a:pPr>
            <a:endParaRPr lang="en-US" sz="2200" dirty="0"/>
          </a:p>
          <a:p>
            <a:pPr lvl="1"/>
            <a:r>
              <a:rPr lang="en-US" sz="2200" dirty="0"/>
              <a:t>vs. If a person cannot express any real choice, staff should not help them complete their ballot.  (ex. A resident who repeats “George Washington”)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77380"/>
      </p:ext>
    </p:extLst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How Can Facilities Help Residents Vote?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9290" y="1825625"/>
            <a:ext cx="5476059" cy="435133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Designate staff for voting</a:t>
            </a:r>
          </a:p>
          <a:p>
            <a:endParaRPr lang="en-US" sz="2200" dirty="0" smtClean="0"/>
          </a:p>
          <a:p>
            <a:r>
              <a:rPr lang="en-US" sz="2200" dirty="0" smtClean="0"/>
              <a:t>Communicate to residents and families</a:t>
            </a:r>
          </a:p>
          <a:p>
            <a:endParaRPr lang="en-US" sz="2200" dirty="0" smtClean="0"/>
          </a:p>
          <a:p>
            <a:r>
              <a:rPr lang="en-US" sz="2200" dirty="0" smtClean="0"/>
              <a:t>Assess Resident Needs</a:t>
            </a:r>
          </a:p>
          <a:p>
            <a:endParaRPr lang="en-US" sz="2200" dirty="0" smtClean="0"/>
          </a:p>
          <a:p>
            <a:r>
              <a:rPr lang="en-US" sz="2200" dirty="0" smtClean="0"/>
              <a:t>Schedule</a:t>
            </a:r>
          </a:p>
          <a:p>
            <a:endParaRPr lang="en-US" sz="2200" dirty="0" smtClean="0"/>
          </a:p>
          <a:p>
            <a:r>
              <a:rPr lang="en-US" sz="2200" dirty="0" smtClean="0"/>
              <a:t>Plan Transportation to the Polls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23" y="1795040"/>
            <a:ext cx="577762" cy="577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951" y="2583190"/>
            <a:ext cx="565293" cy="5652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885" y="3358871"/>
            <a:ext cx="511257" cy="511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415" y="4159235"/>
            <a:ext cx="523727" cy="5237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396" y="4980936"/>
            <a:ext cx="473848" cy="47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12225"/>
      </p:ext>
    </p:extLst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Designate Facility Staff/Set Schedule</a:t>
            </a:r>
            <a:r>
              <a:rPr lang="en-US" sz="3600" dirty="0" smtClean="0"/>
              <a:t>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8464" y="1825625"/>
            <a:ext cx="5206885" cy="4351338"/>
          </a:xfrm>
        </p:spPr>
        <p:txBody>
          <a:bodyPr/>
          <a:lstStyle/>
          <a:p>
            <a:r>
              <a:rPr lang="en-US" sz="2200" dirty="0"/>
              <a:t>Put voting dates and deadlines on the calendar now.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Figure out who will do what</a:t>
            </a:r>
            <a:r>
              <a:rPr lang="en-US" sz="2200" dirty="0"/>
              <a:t> </a:t>
            </a:r>
            <a:r>
              <a:rPr lang="en-US" sz="2200" dirty="0" smtClean="0"/>
              <a:t>and when.</a:t>
            </a:r>
          </a:p>
          <a:p>
            <a:endParaRPr lang="en-US" sz="2200" dirty="0"/>
          </a:p>
          <a:p>
            <a:r>
              <a:rPr lang="en-US" sz="2200" dirty="0" smtClean="0"/>
              <a:t>Activity directors</a:t>
            </a:r>
            <a:r>
              <a:rPr lang="en-US" sz="2200" dirty="0"/>
              <a:t>, social workers, van drivers, managers, administrators and others can all help residents exercise their right to vote.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6" descr="University Care Center - woman helping an elderly lady fill out a 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31" y="1933315"/>
            <a:ext cx="3062633" cy="306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136416"/>
      </p:ext>
    </p:extLst>
  </p:cSld>
  <p:clrMapOvr>
    <a:masterClrMapping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666" y="365126"/>
            <a:ext cx="741970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Communicate with Residents and Families 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0613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200" b="1" i="1" dirty="0" smtClean="0"/>
              <a:t>Communicate your plan to residents and families:</a:t>
            </a:r>
            <a:endParaRPr lang="en-US" sz="2200" dirty="0" smtClean="0"/>
          </a:p>
          <a:p>
            <a:r>
              <a:rPr lang="en-US" sz="2200" dirty="0" smtClean="0"/>
              <a:t>Get residents excited about voting!</a:t>
            </a:r>
          </a:p>
          <a:p>
            <a:r>
              <a:rPr lang="en-US" sz="2200" dirty="0" smtClean="0"/>
              <a:t>Which staff members will assist with what aspects</a:t>
            </a:r>
          </a:p>
          <a:p>
            <a:r>
              <a:rPr lang="en-US" sz="2200" dirty="0" smtClean="0"/>
              <a:t>When/how families can assist with mail-in voting</a:t>
            </a:r>
          </a:p>
          <a:p>
            <a:r>
              <a:rPr lang="en-US" sz="2200" dirty="0" smtClean="0"/>
              <a:t>Plans, rules, and expectations re leaving facility to vote in-person</a:t>
            </a:r>
          </a:p>
          <a:p>
            <a:r>
              <a:rPr lang="en-US" sz="2200" dirty="0" smtClean="0"/>
              <a:t>Distribute LTCO/DRNJ voting guidance to interested res/families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36689"/>
            <a:ext cx="982436" cy="982436"/>
          </a:xfrm>
          <a:prstGeom prst="rect">
            <a:avLst/>
          </a:prstGeom>
        </p:spPr>
      </p:pic>
      <p:pic>
        <p:nvPicPr>
          <p:cNvPr id="3074" name="Picture 5" descr="Case Managers | Activ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444" y="4237802"/>
            <a:ext cx="4264429" cy="213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665666"/>
      </p:ext>
    </p:extLst>
  </p:cSld>
  <p:clrMapOvr>
    <a:masterClrMapping/>
  </p:clrMapOvr>
  <p:transition spd="med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Assess Resident Needs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32661"/>
            <a:ext cx="7886700" cy="2544301"/>
          </a:xfrm>
        </p:spPr>
        <p:txBody>
          <a:bodyPr>
            <a:normAutofit/>
          </a:bodyPr>
          <a:lstStyle/>
          <a:p>
            <a:r>
              <a:rPr lang="en-US" sz="2200" dirty="0"/>
              <a:t>Identify residents who are not </a:t>
            </a:r>
            <a:r>
              <a:rPr lang="en-US" sz="2200" dirty="0" smtClean="0"/>
              <a:t>registered.</a:t>
            </a:r>
          </a:p>
          <a:p>
            <a:r>
              <a:rPr lang="en-US" sz="2200" dirty="0" smtClean="0"/>
              <a:t>Identify </a:t>
            </a:r>
            <a:r>
              <a:rPr lang="en-US" sz="2200" dirty="0"/>
              <a:t>and help residents who need </a:t>
            </a:r>
            <a:r>
              <a:rPr lang="en-US" sz="2200" dirty="0" smtClean="0"/>
              <a:t>ID.</a:t>
            </a:r>
          </a:p>
          <a:p>
            <a:r>
              <a:rPr lang="en-US" sz="2200" dirty="0" smtClean="0"/>
              <a:t>Find </a:t>
            </a:r>
            <a:r>
              <a:rPr lang="en-US" sz="2200" dirty="0"/>
              <a:t>out which residents need help with registration or ballots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Figure out which residents have family support to fill out ballots and which do not. </a:t>
            </a:r>
          </a:p>
          <a:p>
            <a:r>
              <a:rPr lang="en-US" sz="2200" dirty="0" smtClean="0"/>
              <a:t>Determine </a:t>
            </a:r>
            <a:r>
              <a:rPr lang="en-US" sz="2200" dirty="0"/>
              <a:t>which residents wish to vote in person.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40" y="548015"/>
            <a:ext cx="959784" cy="959784"/>
          </a:xfrm>
          <a:prstGeom prst="rect">
            <a:avLst/>
          </a:prstGeom>
        </p:spPr>
      </p:pic>
      <p:pic>
        <p:nvPicPr>
          <p:cNvPr id="5" name="Picture 3" descr="Heart, Body, &amp; Mind Home Care Agency | Fort Myers Home Health Care | Senior  Care Naples, Fort Myers, Port Charlotte, Punta Gorda, and Saraso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8" y="1248424"/>
            <a:ext cx="3616038" cy="240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050086"/>
      </p:ext>
    </p:extLst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Transportation to the Polls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Plan this well in advance and train facility staff as </a:t>
            </a:r>
            <a:r>
              <a:rPr lang="en-US" sz="2200" dirty="0" smtClean="0"/>
              <a:t>needed.</a:t>
            </a:r>
          </a:p>
          <a:p>
            <a:r>
              <a:rPr lang="en-US" sz="2200" dirty="0" smtClean="0"/>
              <a:t>Ensure vehicle drivers </a:t>
            </a:r>
            <a:r>
              <a:rPr lang="en-US" sz="2200" dirty="0"/>
              <a:t>(e.g., buses, vans) practice all safety actions and protocols </a:t>
            </a:r>
            <a:r>
              <a:rPr lang="en-US" sz="2200" dirty="0" smtClean="0"/>
              <a:t>for </a:t>
            </a:r>
            <a:r>
              <a:rPr lang="en-US" sz="2200" dirty="0"/>
              <a:t>other staff (e.g., hand hygiene, masks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Reduce vehicle capacity to allow social </a:t>
            </a:r>
            <a:r>
              <a:rPr lang="en-US" sz="2200" dirty="0"/>
              <a:t>distancing (i.e. one person seated per row, skipping a row between). </a:t>
            </a:r>
          </a:p>
          <a:p>
            <a:r>
              <a:rPr lang="en-US" sz="2200" dirty="0" smtClean="0"/>
              <a:t>Onboard </a:t>
            </a:r>
            <a:r>
              <a:rPr lang="en-US" sz="2200" dirty="0"/>
              <a:t>back to front and exit front to back. </a:t>
            </a:r>
          </a:p>
          <a:p>
            <a:r>
              <a:rPr lang="en-US" sz="2200" dirty="0" smtClean="0"/>
              <a:t>Open </a:t>
            </a:r>
            <a:r>
              <a:rPr lang="en-US" sz="2200" dirty="0"/>
              <a:t>windows if </a:t>
            </a:r>
            <a:r>
              <a:rPr lang="en-US" sz="2200" dirty="0" smtClean="0"/>
              <a:t>possible/safe </a:t>
            </a:r>
            <a:r>
              <a:rPr lang="en-US" sz="2200" dirty="0"/>
              <a:t>to increase circulation of outdoor </a:t>
            </a:r>
            <a:r>
              <a:rPr lang="en-US" sz="2200" dirty="0" smtClean="0"/>
              <a:t>air</a:t>
            </a:r>
            <a:r>
              <a:rPr lang="en-US" sz="2200" dirty="0"/>
              <a:t>.</a:t>
            </a:r>
            <a:endParaRPr lang="en-US" sz="2200" dirty="0" smtClean="0"/>
          </a:p>
          <a:p>
            <a:r>
              <a:rPr lang="en-US" sz="2200" dirty="0" smtClean="0"/>
              <a:t>Clean </a:t>
            </a:r>
            <a:r>
              <a:rPr lang="en-US" sz="2200" dirty="0"/>
              <a:t>and disinfect vehicle between trips </a:t>
            </a:r>
            <a:r>
              <a:rPr lang="en-US" sz="2200" dirty="0" smtClean="0"/>
              <a:t>(if multiple per day)</a:t>
            </a:r>
          </a:p>
          <a:p>
            <a:r>
              <a:rPr lang="en-US" sz="2200" dirty="0"/>
              <a:t>F</a:t>
            </a:r>
            <a:r>
              <a:rPr lang="en-US" sz="2200" dirty="0" smtClean="0"/>
              <a:t>ollow </a:t>
            </a:r>
            <a:r>
              <a:rPr lang="en-US" sz="2200" dirty="0"/>
              <a:t>CDC guidance for bus transit </a:t>
            </a:r>
            <a:r>
              <a:rPr lang="en-US" sz="2200" dirty="0" smtClean="0"/>
              <a:t>operators for cleaning/disinfection.  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1" y="578054"/>
            <a:ext cx="899706" cy="89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45754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67350"/>
            <a:ext cx="7886700" cy="1325563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+mn-lt"/>
              </a:rPr>
              <a:t>Comprehensive</a:t>
            </a:r>
            <a:r>
              <a:rPr lang="en-US" b="1" dirty="0" smtClean="0">
                <a:latin typeface="+mn-lt"/>
              </a:rPr>
              <a:t> Voting Guide Available  </a:t>
            </a:r>
            <a:r>
              <a:rPr lang="en-US" b="1" dirty="0">
                <a:latin typeface="+mn-lt"/>
              </a:rPr>
              <a:t>LTCO/DRNJ</a:t>
            </a:r>
            <a:r>
              <a:rPr lang="en-US" b="1" dirty="0" smtClean="0">
                <a:latin typeface="+mn-lt"/>
              </a:rPr>
              <a:t>	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2913"/>
            <a:ext cx="7886700" cy="38834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/>
              <a:t>Basis of this webinar is </a:t>
            </a:r>
            <a:r>
              <a:rPr lang="en-US" sz="2200" i="1" dirty="0" smtClean="0"/>
              <a:t>Voting Information for Residents and Long Term Care Facilities </a:t>
            </a:r>
            <a:r>
              <a:rPr lang="en-US" sz="2200" dirty="0" smtClean="0"/>
              <a:t>(LTCO/DRNJ, October 2020)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Prepared with guidance from NJ Department of Health and Division of Elections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Emailed to facilities, long term care associations on October 6</a:t>
            </a:r>
          </a:p>
          <a:p>
            <a:endParaRPr lang="en-US" sz="2200" dirty="0" smtClean="0"/>
          </a:p>
          <a:p>
            <a:r>
              <a:rPr lang="en-US" sz="2200" dirty="0" smtClean="0"/>
              <a:t>Available on LTCO website: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www.nj.gov/ooie/div-assets/docs/LTCOvoting.pdf</a:t>
            </a:r>
            <a:r>
              <a:rPr lang="en-US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7360983"/>
      </p:ext>
    </p:extLst>
  </p:cSld>
  <p:clrMapOvr>
    <a:masterClrMapping/>
  </p:clrMapOvr>
  <p:transition spd="med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Other Relevant Guides/Resources 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Helping Residents Vote in 2020</a:t>
            </a:r>
            <a:r>
              <a:rPr lang="en-US" dirty="0"/>
              <a:t>, the American Health Care Association and National Center for Assisted Living (2020): </a:t>
            </a:r>
            <a:r>
              <a:rPr lang="en-US" dirty="0">
                <a:hlinkClick r:id="rId2"/>
              </a:rPr>
              <a:t>https://www.ahcancal.org/News-and-Communications/Blog/Pages/Helping-Residents-Vote-in-2020.aspx</a:t>
            </a:r>
            <a:endParaRPr lang="en-US" dirty="0"/>
          </a:p>
          <a:p>
            <a:r>
              <a:rPr lang="en-US" b="1" i="1" dirty="0" smtClean="0"/>
              <a:t>Assisting Cognitively Impaired Individuals with Voting: A Quick Guide</a:t>
            </a:r>
            <a:r>
              <a:rPr lang="en-US" dirty="0" smtClean="0"/>
              <a:t>, The American Bar Association on  Law and Aging and the Penn Memory Center (2020): </a:t>
            </a:r>
            <a:r>
              <a:rPr lang="en-US" dirty="0" smtClean="0">
                <a:hlinkClick r:id="rId3"/>
              </a:rPr>
              <a:t>https://www.americanbar.org/content/dam/aba/administrative/law_aging/2020-voting-guide.pdf</a:t>
            </a:r>
            <a:endParaRPr lang="en-US" dirty="0" smtClean="0"/>
          </a:p>
          <a:p>
            <a:r>
              <a:rPr lang="en-US" b="1" i="1" dirty="0" smtClean="0"/>
              <a:t>Voting – It’s Your Right</a:t>
            </a:r>
            <a:r>
              <a:rPr lang="en-US" dirty="0" smtClean="0"/>
              <a:t>, The Boggs Center on Developmental Disabilities and DRNJ (2016): </a:t>
            </a:r>
            <a:r>
              <a:rPr lang="en-US" dirty="0" smtClean="0">
                <a:hlinkClick r:id="rId4"/>
              </a:rPr>
              <a:t>http://www.drnj.org/pdf/VotingGuide-ENG-Rev2016-04-FINAL.pdf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03100"/>
      </p:ext>
    </p:extLst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Contacts for LTC Questions/Concerns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Long Term Care Ombudsman’s Office – 877-582-6995 </a:t>
            </a:r>
            <a:r>
              <a:rPr lang="en-US" dirty="0" smtClean="0">
                <a:hlinkClick r:id="rId2"/>
              </a:rPr>
              <a:t>www.nj.gov/ltco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Disability Rights NJ – 800-922-7233 </a:t>
            </a:r>
            <a:r>
              <a:rPr lang="en-US" dirty="0" smtClean="0">
                <a:hlinkClick r:id="rId3"/>
              </a:rPr>
              <a:t>www.drnj.org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County  Boards of Election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www.state.nj.us/state/elections/vote-county-election-officials.shtml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ree vector graphic: Vote, Generic, 2016 America - Free ..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082" y="4585447"/>
            <a:ext cx="4840942" cy="159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47700"/>
      </p:ext>
    </p:ext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Main Points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Voting rights in long-term care </a:t>
            </a:r>
            <a:br>
              <a:rPr lang="en-US" sz="2200" dirty="0"/>
            </a:br>
            <a:endParaRPr lang="en-US" sz="2200" dirty="0" smtClean="0"/>
          </a:p>
          <a:p>
            <a:r>
              <a:rPr lang="en-US" sz="2200" dirty="0" smtClean="0"/>
              <a:t>2020 voting processes and deadlines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Making a plan in your facility (mail-in ballots and in-person voting)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Communicating with family and residents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Understanding voting rights and accommodations for people with disabilities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17" y="533042"/>
            <a:ext cx="2543492" cy="275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72543"/>
      </p:ext>
    </p:extLst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7"/>
            <a:ext cx="7949293" cy="827948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+mn-lt"/>
              </a:rPr>
              <a:t>The Right to Vote in LTC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073" y="3025588"/>
            <a:ext cx="7886700" cy="328967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200" dirty="0" smtClean="0"/>
              <a:t>Fundamental </a:t>
            </a:r>
            <a:r>
              <a:rPr lang="en-US" sz="2200" b="1" dirty="0" smtClean="0"/>
              <a:t>Constitutional right</a:t>
            </a:r>
          </a:p>
          <a:p>
            <a:r>
              <a:rPr lang="en-US" sz="2200" dirty="0" smtClean="0"/>
              <a:t>Federal and State </a:t>
            </a:r>
            <a:r>
              <a:rPr lang="en-US" sz="2200" b="1" dirty="0" smtClean="0"/>
              <a:t>LTC resident right</a:t>
            </a:r>
          </a:p>
          <a:p>
            <a:r>
              <a:rPr lang="en-US" sz="2200" dirty="0"/>
              <a:t>Living in LTC facility does not diminish, but enhances this </a:t>
            </a:r>
            <a:r>
              <a:rPr lang="en-US" sz="2200" dirty="0" smtClean="0"/>
              <a:t>right</a:t>
            </a:r>
            <a:r>
              <a:rPr lang="en-US" sz="2200" dirty="0"/>
              <a:t>!</a:t>
            </a:r>
            <a:endParaRPr lang="en-US" sz="2200" b="1" dirty="0" smtClean="0"/>
          </a:p>
          <a:p>
            <a:r>
              <a:rPr lang="en-US" sz="2200" dirty="0" smtClean="0"/>
              <a:t>Residents need </a:t>
            </a:r>
            <a:r>
              <a:rPr lang="en-US" sz="2200" b="1" dirty="0" smtClean="0"/>
              <a:t>support, not barriers.</a:t>
            </a:r>
            <a:endParaRPr lang="en-US" sz="2200" dirty="0" smtClean="0"/>
          </a:p>
          <a:p>
            <a:r>
              <a:rPr lang="en-US" sz="2200" dirty="0" smtClean="0"/>
              <a:t>Residents </a:t>
            </a:r>
            <a:r>
              <a:rPr lang="en-US" sz="2200" b="1" dirty="0" smtClean="0"/>
              <a:t>more dependent on facility staff </a:t>
            </a:r>
            <a:r>
              <a:rPr lang="en-US" sz="2200" dirty="0" smtClean="0"/>
              <a:t>this year (COVID, mail)</a:t>
            </a:r>
          </a:p>
          <a:p>
            <a:r>
              <a:rPr lang="en-US" sz="2200" dirty="0" smtClean="0"/>
              <a:t>Facilities need to </a:t>
            </a:r>
            <a:r>
              <a:rPr lang="en-US" sz="2200" b="1" dirty="0" smtClean="0"/>
              <a:t>plan and communicate </a:t>
            </a:r>
            <a:r>
              <a:rPr lang="en-US" sz="2200" dirty="0" smtClean="0"/>
              <a:t>to maximize voting  </a:t>
            </a:r>
            <a:endParaRPr lang="en-US" sz="2200" dirty="0"/>
          </a:p>
        </p:txBody>
      </p:sp>
      <p:pic>
        <p:nvPicPr>
          <p:cNvPr id="1026" name="Picture 2" descr="Republican's bill would limit hours for in-person absentee balloting |  Wisconsin Elections | madison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293" y="1052795"/>
            <a:ext cx="3752797" cy="218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658039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NJ Voting Eligibility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96951"/>
          </a:xfrm>
        </p:spPr>
        <p:txBody>
          <a:bodyPr/>
          <a:lstStyle/>
          <a:p>
            <a:endParaRPr lang="en-US" dirty="0"/>
          </a:p>
          <a:p>
            <a:r>
              <a:rPr lang="en-US" sz="2200" dirty="0" smtClean="0"/>
              <a:t>U.S. citizen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sz="2200" dirty="0"/>
              <a:t>R</a:t>
            </a:r>
            <a:r>
              <a:rPr lang="en-US" sz="2200" dirty="0" smtClean="0"/>
              <a:t>esident </a:t>
            </a:r>
            <a:r>
              <a:rPr lang="en-US" sz="2200" dirty="0"/>
              <a:t>of </a:t>
            </a:r>
            <a:r>
              <a:rPr lang="en-US" sz="2200" dirty="0" smtClean="0"/>
              <a:t>county where registered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 smtClean="0"/>
              <a:t>18 </a:t>
            </a:r>
            <a:r>
              <a:rPr lang="en-US" sz="2200" dirty="0"/>
              <a:t>years </a:t>
            </a:r>
            <a:r>
              <a:rPr lang="en-US" sz="2200" dirty="0" smtClean="0"/>
              <a:t>old; and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sz="2200" dirty="0" smtClean="0"/>
              <a:t>A person not serving a sentence of incarceration as a result of a conviction of any indictable offense</a:t>
            </a:r>
            <a:endParaRPr lang="en-US" sz="2200" dirty="0"/>
          </a:p>
        </p:txBody>
      </p:sp>
      <p:pic>
        <p:nvPicPr>
          <p:cNvPr id="1026" name="Picture 2" descr="Home - Rockford Board of El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787" y="977372"/>
            <a:ext cx="2746563" cy="332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427249"/>
      </p:ext>
    </p:ext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latin typeface="+mn-lt"/>
              </a:rPr>
              <a:t>Voter Registration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3307"/>
            <a:ext cx="7886700" cy="4217290"/>
          </a:xfrm>
        </p:spPr>
        <p:txBody>
          <a:bodyPr>
            <a:noAutofit/>
          </a:bodyPr>
          <a:lstStyle/>
          <a:p>
            <a:r>
              <a:rPr lang="en-US" sz="2200" dirty="0" smtClean="0"/>
              <a:t>NJ deadline passed October 13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for November election but residents can </a:t>
            </a:r>
            <a:r>
              <a:rPr lang="en-US" sz="2200" dirty="0"/>
              <a:t>still register to vote in future </a:t>
            </a:r>
            <a:r>
              <a:rPr lang="en-US" sz="2200" dirty="0" smtClean="0"/>
              <a:t>elections by visiting NJ Voter Information Portal – </a:t>
            </a:r>
            <a:r>
              <a:rPr lang="en-US" sz="2200" dirty="0" smtClean="0">
                <a:hlinkClick r:id="rId2"/>
              </a:rPr>
              <a:t>www.nj.gov/state/elections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Staff </a:t>
            </a:r>
            <a:r>
              <a:rPr lang="en-US" sz="2200" dirty="0"/>
              <a:t>can help residents </a:t>
            </a:r>
            <a:r>
              <a:rPr lang="en-US" sz="2200" dirty="0" smtClean="0"/>
              <a:t>register</a:t>
            </a:r>
            <a:endParaRPr lang="en-US" sz="2200" dirty="0"/>
          </a:p>
          <a:p>
            <a:pPr lvl="1"/>
            <a:r>
              <a:rPr lang="en-US" sz="2200" dirty="0"/>
              <a:t>helper must provide their name, address, and the date they filled out the form for the applicant. </a:t>
            </a:r>
          </a:p>
          <a:p>
            <a:pPr lvl="1"/>
            <a:r>
              <a:rPr lang="en-US" sz="2200" dirty="0"/>
              <a:t>no limits to how many residents a staff member can assist in this way. </a:t>
            </a:r>
            <a:endParaRPr lang="en-US" sz="2200" dirty="0" smtClean="0"/>
          </a:p>
          <a:p>
            <a:pPr lvl="1"/>
            <a:endParaRPr lang="en-US" sz="2200" dirty="0"/>
          </a:p>
          <a:p>
            <a:r>
              <a:rPr lang="en-US" sz="2200" dirty="0" smtClean="0"/>
              <a:t>Residents can check registration status online: 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voter.svrs.nj.gov/registration-check</a:t>
            </a:r>
            <a:r>
              <a:rPr lang="en-US" sz="2200" dirty="0"/>
              <a:t>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352092479"/>
      </p:ext>
    </p:ext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Mail-in Ballot Process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All NJ counties required to mail ballots automatically to every active registered NJ voter by October 5</a:t>
            </a:r>
            <a:r>
              <a:rPr lang="en-US" sz="2200" baseline="30000" dirty="0" smtClean="0"/>
              <a:t>th</a:t>
            </a:r>
            <a:endParaRPr lang="en-US" sz="2200" dirty="0"/>
          </a:p>
          <a:p>
            <a:pPr lvl="1"/>
            <a:r>
              <a:rPr lang="en-US" sz="2000" i="1" dirty="0" smtClean="0"/>
              <a:t>Ballots should have already arrived</a:t>
            </a:r>
          </a:p>
          <a:p>
            <a:pPr lvl="1"/>
            <a:r>
              <a:rPr lang="en-US" sz="2000" i="1" dirty="0" smtClean="0"/>
              <a:t>Mailed to registration address – could be family home</a:t>
            </a:r>
          </a:p>
          <a:p>
            <a:pPr lvl="1"/>
            <a:r>
              <a:rPr lang="en-US" sz="2000" i="1" dirty="0" smtClean="0"/>
              <a:t>Residents who are registered but who didn’t receive a ballot can request one </a:t>
            </a:r>
            <a:r>
              <a:rPr lang="en-US" sz="2000" i="1" dirty="0"/>
              <a:t>from </a:t>
            </a:r>
            <a:r>
              <a:rPr lang="en-US" sz="2000" i="1" dirty="0" smtClean="0"/>
              <a:t>County </a:t>
            </a:r>
            <a:r>
              <a:rPr lang="en-US" sz="2000" i="1" dirty="0"/>
              <a:t>Clerk until October 23, 2020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sz="2200" dirty="0" smtClean="0"/>
              <a:t>Residents </a:t>
            </a:r>
            <a:r>
              <a:rPr lang="en-US" sz="2200" dirty="0"/>
              <a:t>must </a:t>
            </a:r>
            <a:r>
              <a:rPr lang="en-US" sz="2200" dirty="0" smtClean="0"/>
              <a:t>complete ballot </a:t>
            </a:r>
            <a:r>
              <a:rPr lang="en-US" sz="2200" dirty="0"/>
              <a:t>(with assistance, if needed) and return </a:t>
            </a:r>
            <a:r>
              <a:rPr lang="en-US" sz="2200" dirty="0" smtClean="0"/>
              <a:t>in official </a:t>
            </a:r>
            <a:r>
              <a:rPr lang="en-US" sz="2200" dirty="0"/>
              <a:t>pre-paid </a:t>
            </a:r>
            <a:r>
              <a:rPr lang="en-US" sz="2200" dirty="0" smtClean="0"/>
              <a:t>envelope</a:t>
            </a:r>
            <a:r>
              <a:rPr lang="en-US" sz="2200" dirty="0"/>
              <a:t>. </a:t>
            </a:r>
          </a:p>
          <a:p>
            <a:pPr lvl="1"/>
            <a:r>
              <a:rPr lang="en-US" sz="2000" i="1" dirty="0" smtClean="0"/>
              <a:t>read instructions carefully before completing</a:t>
            </a:r>
          </a:p>
          <a:p>
            <a:pPr lvl="1"/>
            <a:r>
              <a:rPr lang="en-US" sz="2000" i="1" dirty="0" smtClean="0"/>
              <a:t>signature must match voter registration. Non-matching signatures will trigger a form to “cure” the mismatch and voter must return the form by November 22 for their vote to count.  </a:t>
            </a:r>
            <a:endParaRPr lang="en-US" sz="2000" i="1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8" name="Picture 6" descr="Election officials to mail absentee ballot applications to state's  registered voters | News | montgomery-herald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507" y="356417"/>
            <a:ext cx="2091762" cy="151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714741"/>
      </p:ext>
    </p:ext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latin typeface="+mn-lt"/>
              </a:rPr>
              <a:t>Helping Residents Complete Ballots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690689"/>
            <a:ext cx="8454394" cy="4252911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The resident’s vote is always </a:t>
            </a:r>
            <a:r>
              <a:rPr lang="en-US" sz="2200" i="1" dirty="0" smtClean="0"/>
              <a:t>their</a:t>
            </a:r>
            <a:r>
              <a:rPr lang="en-US" sz="2200" dirty="0" smtClean="0"/>
              <a:t> choice – no one else’s.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Anyone can help – staff, family, friends, etc. – but resident must sign the voter certification. Anyone who helps a resident must fill out “assistor” section on front of inside envelope.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Family, friends, etc. can help residents during approved visits (outdoor, Essential Caregiver, Compassionate Care, indoor) pursuant to latest DOH guidance [DOH Directive 20-026 as of 10/08]. Facility should encourage/facilitate family involvement where desired.</a:t>
            </a:r>
          </a:p>
          <a:p>
            <a:endParaRPr lang="en-US" sz="2200" dirty="0" smtClean="0"/>
          </a:p>
          <a:p>
            <a:r>
              <a:rPr lang="en-US" sz="2200" dirty="0" smtClean="0"/>
              <a:t> Assistor can help unlimited number of residents.         </a:t>
            </a:r>
          </a:p>
        </p:txBody>
      </p:sp>
      <p:pic>
        <p:nvPicPr>
          <p:cNvPr id="4" name="Picture 3" descr="File:Your Vote Counts Badge.jp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287" y="4572000"/>
            <a:ext cx="1293063" cy="123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76952"/>
      </p:ext>
    </p:ext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How/When to Submit Mail-in Ballots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2624"/>
            <a:ext cx="7886700" cy="4684339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Ballots </a:t>
            </a:r>
            <a:r>
              <a:rPr lang="en-US" sz="2200" dirty="0"/>
              <a:t>sent </a:t>
            </a:r>
            <a:r>
              <a:rPr lang="en-US" sz="2200" dirty="0" smtClean="0"/>
              <a:t>via </a:t>
            </a:r>
            <a:r>
              <a:rPr lang="en-US" sz="2200" dirty="0"/>
              <a:t>mail must be postmarked by Nov. 3 and received by the county election </a:t>
            </a:r>
            <a:r>
              <a:rPr lang="en-US" sz="2200" dirty="0" smtClean="0"/>
              <a:t>board by Nov. 10.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Ballots </a:t>
            </a:r>
            <a:r>
              <a:rPr lang="en-US" sz="2200" dirty="0"/>
              <a:t>can </a:t>
            </a:r>
            <a:r>
              <a:rPr lang="en-US" sz="2200" dirty="0" smtClean="0"/>
              <a:t>be dropped </a:t>
            </a:r>
            <a:r>
              <a:rPr lang="en-US" sz="2200" dirty="0"/>
              <a:t>in secure </a:t>
            </a:r>
            <a:r>
              <a:rPr lang="en-US" sz="2200" dirty="0" smtClean="0"/>
              <a:t>ballot</a:t>
            </a:r>
            <a:r>
              <a:rPr lang="en-US" sz="2200" dirty="0" smtClean="0"/>
              <a:t> </a:t>
            </a:r>
            <a:r>
              <a:rPr lang="en-US" sz="2200" dirty="0"/>
              <a:t>drop boxes (there will be at least 10 per county) or </a:t>
            </a:r>
            <a:r>
              <a:rPr lang="en-US" sz="2200" dirty="0" smtClean="0"/>
              <a:t>the voter </a:t>
            </a:r>
            <a:r>
              <a:rPr lang="en-US" sz="2200" dirty="0" smtClean="0"/>
              <a:t>may take their own ballot to </a:t>
            </a:r>
            <a:r>
              <a:rPr lang="en-US" sz="2200" dirty="0" smtClean="0"/>
              <a:t> </a:t>
            </a:r>
            <a:r>
              <a:rPr lang="en-US" sz="2200" dirty="0"/>
              <a:t>polling stations on Election Day.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If a resident </a:t>
            </a:r>
            <a:r>
              <a:rPr lang="en-US" sz="2200" dirty="0"/>
              <a:t>wants another person (a “bearer”) to deliver their ballot for them, the bearer can carry no more than 3 ballots per election and must complete, in the voter’s presence, the bearer portion on the envelope of the voter’s ballot. </a:t>
            </a:r>
            <a:endParaRPr lang="en-US" sz="2200" dirty="0" smtClean="0"/>
          </a:p>
          <a:p>
            <a:pPr algn="ctr"/>
            <a:endParaRPr lang="en-US" sz="2200" b="1" i="1" dirty="0" smtClean="0"/>
          </a:p>
          <a:p>
            <a:pPr marL="0" indent="0" algn="ctr">
              <a:buNone/>
            </a:pPr>
            <a:r>
              <a:rPr lang="en-US" sz="2200" b="1" i="1" dirty="0" smtClean="0"/>
              <a:t>Long-Term </a:t>
            </a:r>
            <a:r>
              <a:rPr lang="en-US" sz="2200" b="1" i="1" dirty="0"/>
              <a:t>Care Ombudsman strongly recommends residents vote by mail and return ballots ASAP via facility’s regular mail process.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6213542"/>
      </p:ext>
    </p:extLst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1527</Words>
  <Application>Microsoft Office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 Voting Rights in the Age of COVID-19   for Residents in Long Term Care Settings </vt:lpstr>
      <vt:lpstr>Comprehensive Voting Guide Available  LTCO/DRNJ </vt:lpstr>
      <vt:lpstr>Main Points</vt:lpstr>
      <vt:lpstr>The Right to Vote in LTC  </vt:lpstr>
      <vt:lpstr>NJ Voting Eligibility</vt:lpstr>
      <vt:lpstr>Voter Registration  </vt:lpstr>
      <vt:lpstr>Mail-in Ballot Process  </vt:lpstr>
      <vt:lpstr>Helping Residents Complete Ballots </vt:lpstr>
      <vt:lpstr>How/When to Submit Mail-in Ballots</vt:lpstr>
      <vt:lpstr>In-Person Voting</vt:lpstr>
      <vt:lpstr>Important Voting Dates 2020</vt:lpstr>
      <vt:lpstr>Voter I.D. at the Polls </vt:lpstr>
      <vt:lpstr>Resident Mental Capacity and Voting</vt:lpstr>
      <vt:lpstr>Resident Mental Capacity and Voting</vt:lpstr>
      <vt:lpstr>How Can Facilities Help Residents Vote?</vt:lpstr>
      <vt:lpstr>Designate Facility Staff/Set Schedule </vt:lpstr>
      <vt:lpstr>Communicate with Residents and Families </vt:lpstr>
      <vt:lpstr>Assess Resident Needs</vt:lpstr>
      <vt:lpstr>Transportation to the Polls</vt:lpstr>
      <vt:lpstr>Other Relevant Guides/Resources </vt:lpstr>
      <vt:lpstr>Contacts for LTC Questions/Concerns</vt:lpstr>
    </vt:vector>
  </TitlesOfParts>
  <Company>Division of Revenue and Enterprise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Saffron, Kisha</dc:creator>
  <cp:lastModifiedBy>Brewer, Laurie</cp:lastModifiedBy>
  <cp:revision>52</cp:revision>
  <dcterms:created xsi:type="dcterms:W3CDTF">2019-09-19T20:12:46Z</dcterms:created>
  <dcterms:modified xsi:type="dcterms:W3CDTF">2020-10-19T14:35:15Z</dcterms:modified>
</cp:coreProperties>
</file>